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5143500" cx="9144000"/>
  <p:notesSz cx="6858000" cy="9144000"/>
  <p:embeddedFontLst>
    <p:embeddedFont>
      <p:font typeface="Helvetica Neue"/>
      <p:regular r:id="rId35"/>
      <p:bold r:id="rId36"/>
      <p:italic r:id="rId37"/>
      <p:boldItalic r:id="rId38"/>
    </p:embeddedFont>
    <p:embeddedFont>
      <p:font typeface="Helvetica Neue Light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334763FF-048A-4B22-810B-C50003B77C93}">
  <a:tblStyle styleId="{334763FF-048A-4B22-810B-C50003B77C9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7810E0A6-3E38-40E0-A7E9-659135A7568B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Light-bold.fntdata"/><Relationship Id="rId20" Type="http://schemas.openxmlformats.org/officeDocument/2006/relationships/slide" Target="slides/slide14.xml"/><Relationship Id="rId42" Type="http://schemas.openxmlformats.org/officeDocument/2006/relationships/font" Target="fonts/HelveticaNeueLight-boldItalic.fntdata"/><Relationship Id="rId41" Type="http://schemas.openxmlformats.org/officeDocument/2006/relationships/font" Target="fonts/HelveticaNeueLight-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HelveticaNeue-regular.fntdata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HelveticaNeue-italic.fntdata"/><Relationship Id="rId14" Type="http://schemas.openxmlformats.org/officeDocument/2006/relationships/slide" Target="slides/slide8.xml"/><Relationship Id="rId36" Type="http://schemas.openxmlformats.org/officeDocument/2006/relationships/font" Target="fonts/HelveticaNeue-bold.fntdata"/><Relationship Id="rId17" Type="http://schemas.openxmlformats.org/officeDocument/2006/relationships/slide" Target="slides/slide11.xml"/><Relationship Id="rId39" Type="http://schemas.openxmlformats.org/officeDocument/2006/relationships/font" Target="fonts/HelveticaNeueLight-regular.fntdata"/><Relationship Id="rId16" Type="http://schemas.openxmlformats.org/officeDocument/2006/relationships/slide" Target="slides/slide10.xml"/><Relationship Id="rId38" Type="http://schemas.openxmlformats.org/officeDocument/2006/relationships/font" Target="fonts/HelveticaNeue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53c897e7a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53c897e7a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6560dfa77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6560dfa77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6560dfa77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6560dfa77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46560dfa77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46560dfa77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46560dfa77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46560dfa77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6560dfa77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6560dfa77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6560dfa77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6560dfa77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46560dfa77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46560dfa77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46560dfa77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46560dfa77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46560dfa77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46560dfa77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6560dfa77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6560dfa77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push back is “how do we know?” but museums, libraries, and archives do far more with far less information.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46560dfa77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46560dfa77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46560dfa77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46560dfa77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46560dfa77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46560dfa77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6560dfa77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6560dfa77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46560dfa77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46560dfa77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46560dfa77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46560dfa77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46560dfa77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46560dfa77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453c897e7a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453c897e7a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54d58caaf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54d58caaf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46560dfa77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46560dfa77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bcd4841a8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bcd4841a8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is DT today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One’s Largest Cultural Heritage and Commercial Partner world wide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Expanding into other Markets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Archives and Scietific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DT Scientific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Space New York July 2018 Space expansion and East Coast Phase One DT resource center with a focus on training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Space LA Jan 2019 Space Expansion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-- work with communities to develop solutions, share technologies and techniques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Staff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Marketing Director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Support Staff NY and LA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R&amp;D / Application Specialists NY and LA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Better Represent our companies Division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Documentation of tools and techniques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** Looking for an Events Manager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Website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Can no longer just a Phase One Dealership that serves only serves Commercial and CH market segments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DT -- Company Culture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Commercial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Cultural Heritage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Scientific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Archives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6560dfa7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6560dfa7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46560dfa77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46560dfa77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6560dfa77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46560dfa77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6560dfa77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6560dfa77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46560dfa77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46560dfa77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46560dfa77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46560dfa77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drive.google.com/file/d/18YVQ3CJ3DKfPWNPKygOwM2LKTBVmFjIE/view" TargetMode="External"/><Relationship Id="rId4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jpg"/><Relationship Id="rId4" Type="http://schemas.openxmlformats.org/officeDocument/2006/relationships/image" Target="../media/image15.jpg"/><Relationship Id="rId5" Type="http://schemas.openxmlformats.org/officeDocument/2006/relationships/image" Target="../media/image1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jpg"/><Relationship Id="rId4" Type="http://schemas.openxmlformats.org/officeDocument/2006/relationships/image" Target="../media/image15.jpg"/><Relationship Id="rId5" Type="http://schemas.openxmlformats.org/officeDocument/2006/relationships/image" Target="../media/image1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jpg"/><Relationship Id="rId4" Type="http://schemas.openxmlformats.org/officeDocument/2006/relationships/image" Target="../media/image15.jpg"/><Relationship Id="rId5" Type="http://schemas.openxmlformats.org/officeDocument/2006/relationships/image" Target="../media/image1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jpg"/><Relationship Id="rId4" Type="http://schemas.openxmlformats.org/officeDocument/2006/relationships/image" Target="../media/image15.jpg"/><Relationship Id="rId5" Type="http://schemas.openxmlformats.org/officeDocument/2006/relationships/image" Target="../media/image1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jpg"/><Relationship Id="rId4" Type="http://schemas.openxmlformats.org/officeDocument/2006/relationships/image" Target="../media/image15.jpg"/><Relationship Id="rId5" Type="http://schemas.openxmlformats.org/officeDocument/2006/relationships/image" Target="../media/image1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jpg"/><Relationship Id="rId4" Type="http://schemas.openxmlformats.org/officeDocument/2006/relationships/image" Target="../media/image1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5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10.png"/><Relationship Id="rId5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70095"/>
            <a:ext cx="9143998" cy="5883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ctrTitle"/>
          </p:nvPr>
        </p:nvSpPr>
        <p:spPr>
          <a:xfrm>
            <a:off x="311700" y="245300"/>
            <a:ext cx="6253500" cy="56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Now? </a:t>
            </a:r>
            <a:r>
              <a:rPr lang="en" sz="2400">
                <a:solidFill>
                  <a:srgbClr val="D9D9D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Physical Deterioration</a:t>
            </a:r>
            <a:endParaRPr b="1" sz="2400">
              <a:solidFill>
                <a:srgbClr val="6FAC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4" name="Google Shape;124;p22"/>
          <p:cNvSpPr txBox="1"/>
          <p:nvPr/>
        </p:nvSpPr>
        <p:spPr>
          <a:xfrm>
            <a:off x="311707" y="1000499"/>
            <a:ext cx="8606400" cy="37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“All photographic media </a:t>
            </a:r>
            <a:r>
              <a:rPr i="1" lang="en" sz="1200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is</a:t>
            </a:r>
            <a:r>
              <a:rPr i="1" lang="en" sz="1200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subject to degradation, both reflective and transmissive.  However, transmissive media is especially susceptible to degradation of the base material.  Nitrate and most forms of acetate based films are degrading.  </a:t>
            </a:r>
            <a:endParaRPr i="1" sz="1200">
              <a:solidFill>
                <a:schemeClr val="accent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chemeClr val="accent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rgbClr val="00A6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Many films are past the point of saving, and many more are approaching that threshold.</a:t>
            </a:r>
            <a:endParaRPr b="1" i="1" sz="1200">
              <a:solidFill>
                <a:srgbClr val="00A6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chemeClr val="accent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Film to film duplication is no longer practical, it’s a lost art.  Film to digital preservation-quality reformatting is the only option, and this is a true specialty requiring very sophisticated technique to truly capture the content of film materials.”</a:t>
            </a:r>
            <a:endParaRPr i="1" sz="1200">
              <a:solidFill>
                <a:schemeClr val="accent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457200" lvl="0" marL="59436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chemeClr val="accent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457200" lvl="0" marL="22860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457200" lvl="0" marL="22860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– </a:t>
            </a:r>
            <a:r>
              <a:rPr lang="en" sz="1200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Tom Rieger, Manager, Digitization Services Section, Library of Congress</a:t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/>
          <p:nvPr>
            <p:ph type="ctrTitle"/>
          </p:nvPr>
        </p:nvSpPr>
        <p:spPr>
          <a:xfrm>
            <a:off x="311700" y="245300"/>
            <a:ext cx="6253500" cy="56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Now?</a:t>
            </a:r>
            <a:r>
              <a:rPr b="1" lang="en" sz="2400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2400">
                <a:solidFill>
                  <a:srgbClr val="D9D9D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Physical Deterioration</a:t>
            </a:r>
            <a:endParaRPr sz="2400">
              <a:solidFill>
                <a:srgbClr val="D9D9D9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400" y="878675"/>
            <a:ext cx="7229206" cy="403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/>
          <p:nvPr>
            <p:ph type="ctrTitle"/>
          </p:nvPr>
        </p:nvSpPr>
        <p:spPr>
          <a:xfrm>
            <a:off x="311700" y="245300"/>
            <a:ext cx="6253500" cy="56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Now?</a:t>
            </a:r>
            <a:endParaRPr b="1" sz="2400">
              <a:solidFill>
                <a:srgbClr val="6FAC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6" name="Google Shape;136;p24"/>
          <p:cNvSpPr txBox="1"/>
          <p:nvPr/>
        </p:nvSpPr>
        <p:spPr>
          <a:xfrm>
            <a:off x="311707" y="1000499"/>
            <a:ext cx="8606400" cy="37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now?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Deteriorating Condition</a:t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Loss of Context</a:t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/>
          <p:nvPr>
            <p:ph type="ctrTitle"/>
          </p:nvPr>
        </p:nvSpPr>
        <p:spPr>
          <a:xfrm>
            <a:off x="311700" y="245300"/>
            <a:ext cx="6253500" cy="56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Now? </a:t>
            </a:r>
            <a:r>
              <a:rPr lang="en" sz="2400">
                <a:solidFill>
                  <a:srgbClr val="D9D9D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Lost Aesthetic Context</a:t>
            </a:r>
            <a:endParaRPr b="1" sz="2400">
              <a:solidFill>
                <a:srgbClr val="6FAC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6188" y="807800"/>
            <a:ext cx="4991632" cy="403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5"/>
          <p:cNvSpPr txBox="1"/>
          <p:nvPr/>
        </p:nvSpPr>
        <p:spPr>
          <a:xfrm>
            <a:off x="4728450" y="4787775"/>
            <a:ext cx="22974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Images from Irving Penn Foundation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/>
          <p:nvPr>
            <p:ph type="ctrTitle"/>
          </p:nvPr>
        </p:nvSpPr>
        <p:spPr>
          <a:xfrm>
            <a:off x="311700" y="245300"/>
            <a:ext cx="6253500" cy="56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Now? </a:t>
            </a:r>
            <a:r>
              <a:rPr lang="en" sz="2400">
                <a:solidFill>
                  <a:srgbClr val="D9D9D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Lost Technical Context</a:t>
            </a:r>
            <a:endParaRPr b="1" sz="2400">
              <a:solidFill>
                <a:srgbClr val="6FAC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9" name="Google Shape;149;p26" title="KIDS REACT TO ROTARY PHONES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08700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/>
          <p:nvPr>
            <p:ph type="ctrTitle"/>
          </p:nvPr>
        </p:nvSpPr>
        <p:spPr>
          <a:xfrm>
            <a:off x="311700" y="245300"/>
            <a:ext cx="8333400" cy="56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Film Ecosystem </a:t>
            </a:r>
            <a:r>
              <a:rPr lang="en" sz="2400">
                <a:solidFill>
                  <a:srgbClr val="D9D9D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The world was different then</a:t>
            </a:r>
            <a:endParaRPr sz="2400">
              <a:solidFill>
                <a:srgbClr val="D9D9D9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5" name="Google Shape;155;p27"/>
          <p:cNvSpPr/>
          <p:nvPr/>
        </p:nvSpPr>
        <p:spPr>
          <a:xfrm>
            <a:off x="311700" y="2571750"/>
            <a:ext cx="921600" cy="562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 Light"/>
                <a:ea typeface="Helvetica Neue Light"/>
                <a:cs typeface="Helvetica Neue Light"/>
                <a:sym typeface="Helvetica Neue Light"/>
              </a:rPr>
              <a:t>Film</a:t>
            </a: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56" name="Google Shape;156;p27"/>
          <p:cNvCxnSpPr>
            <a:stCxn id="155" idx="3"/>
          </p:cNvCxnSpPr>
          <p:nvPr/>
        </p:nvCxnSpPr>
        <p:spPr>
          <a:xfrm>
            <a:off x="1233300" y="2853000"/>
            <a:ext cx="412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7" name="Google Shape;157;p27"/>
          <p:cNvSpPr/>
          <p:nvPr/>
        </p:nvSpPr>
        <p:spPr>
          <a:xfrm>
            <a:off x="1645897" y="2571750"/>
            <a:ext cx="1076400" cy="562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 Light"/>
                <a:ea typeface="Helvetica Neue Light"/>
                <a:cs typeface="Helvetica Neue Light"/>
                <a:sym typeface="Helvetica Neue Light"/>
              </a:rPr>
              <a:t>Processing</a:t>
            </a: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58" name="Google Shape;158;p27"/>
          <p:cNvCxnSpPr>
            <a:stCxn id="157" idx="3"/>
          </p:cNvCxnSpPr>
          <p:nvPr/>
        </p:nvCxnSpPr>
        <p:spPr>
          <a:xfrm>
            <a:off x="2722297" y="2853000"/>
            <a:ext cx="412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9" name="Google Shape;159;p27"/>
          <p:cNvSpPr/>
          <p:nvPr/>
        </p:nvSpPr>
        <p:spPr>
          <a:xfrm>
            <a:off x="3134802" y="2571750"/>
            <a:ext cx="1076400" cy="562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 Light"/>
                <a:ea typeface="Helvetica Neue Light"/>
                <a:cs typeface="Helvetica Neue Light"/>
                <a:sym typeface="Helvetica Neue Light"/>
              </a:rPr>
              <a:t>Enlargement</a:t>
            </a: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60" name="Google Shape;160;p27"/>
          <p:cNvCxnSpPr/>
          <p:nvPr/>
        </p:nvCxnSpPr>
        <p:spPr>
          <a:xfrm>
            <a:off x="4211239" y="2853000"/>
            <a:ext cx="412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1" name="Google Shape;161;p27"/>
          <p:cNvSpPr/>
          <p:nvPr/>
        </p:nvSpPr>
        <p:spPr>
          <a:xfrm>
            <a:off x="4623708" y="2571750"/>
            <a:ext cx="1076400" cy="562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 Light"/>
                <a:ea typeface="Helvetica Neue Light"/>
                <a:cs typeface="Helvetica Neue Light"/>
                <a:sym typeface="Helvetica Neue Light"/>
              </a:rPr>
              <a:t>Paper</a:t>
            </a: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62" name="Google Shape;162;p27"/>
          <p:cNvCxnSpPr/>
          <p:nvPr/>
        </p:nvCxnSpPr>
        <p:spPr>
          <a:xfrm>
            <a:off x="5700145" y="2853000"/>
            <a:ext cx="412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3" name="Google Shape;163;p27"/>
          <p:cNvSpPr/>
          <p:nvPr/>
        </p:nvSpPr>
        <p:spPr>
          <a:xfrm>
            <a:off x="6112613" y="2571750"/>
            <a:ext cx="1076400" cy="562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 Light"/>
                <a:ea typeface="Helvetica Neue Light"/>
                <a:cs typeface="Helvetica Neue Light"/>
                <a:sym typeface="Helvetica Neue Light"/>
              </a:rPr>
              <a:t>Finishing</a:t>
            </a: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64" name="Google Shape;164;p27"/>
          <p:cNvCxnSpPr/>
          <p:nvPr/>
        </p:nvCxnSpPr>
        <p:spPr>
          <a:xfrm>
            <a:off x="7189045" y="2853000"/>
            <a:ext cx="412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5" name="Google Shape;165;p27"/>
          <p:cNvSpPr/>
          <p:nvPr/>
        </p:nvSpPr>
        <p:spPr>
          <a:xfrm>
            <a:off x="7601513" y="2571750"/>
            <a:ext cx="1076400" cy="562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 Light"/>
                <a:ea typeface="Helvetica Neue Light"/>
                <a:cs typeface="Helvetica Neue Light"/>
                <a:sym typeface="Helvetica Neue Light"/>
              </a:rPr>
              <a:t>Presentation</a:t>
            </a: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/>
          <p:nvPr>
            <p:ph type="ctrTitle"/>
          </p:nvPr>
        </p:nvSpPr>
        <p:spPr>
          <a:xfrm>
            <a:off x="311700" y="245300"/>
            <a:ext cx="8333400" cy="56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Film Ecosystem</a:t>
            </a:r>
            <a:r>
              <a:rPr b="1" lang="en" sz="2400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2400">
                <a:solidFill>
                  <a:srgbClr val="D9D9D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The world was different then</a:t>
            </a:r>
            <a:endParaRPr sz="2400">
              <a:solidFill>
                <a:srgbClr val="D9D9D9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aphicFrame>
        <p:nvGraphicFramePr>
          <p:cNvPr id="171" name="Google Shape;171;p28"/>
          <p:cNvGraphicFramePr/>
          <p:nvPr/>
        </p:nvGraphicFramePr>
        <p:xfrm>
          <a:off x="311700" y="1163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{7810E0A6-3E38-40E0-A7E9-659135A7568B}</a:tableStyleId>
              </a:tblPr>
              <a:tblGrid>
                <a:gridCol w="1598750"/>
                <a:gridCol w="1738650"/>
                <a:gridCol w="1758625"/>
                <a:gridCol w="2098375"/>
                <a:gridCol w="1139125"/>
              </a:tblGrid>
              <a:tr h="5024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In-Camera Choices</a:t>
                      </a:r>
                      <a:endParaRPr b="1"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Film Choices</a:t>
                      </a:r>
                      <a:endParaRPr b="1"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Enlargement Choices</a:t>
                      </a:r>
                      <a:endParaRPr b="1"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Print Choices</a:t>
                      </a:r>
                      <a:endParaRPr b="1"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Presentation</a:t>
                      </a:r>
                      <a:endParaRPr b="1"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58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Film Emulsion</a:t>
                      </a:r>
                      <a:endParaRPr sz="12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Push or pull processing</a:t>
                      </a:r>
                      <a:endParaRPr sz="12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Paper Type</a:t>
                      </a:r>
                      <a:endParaRPr sz="12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On-Print Retouching</a:t>
                      </a:r>
                      <a:endParaRPr sz="12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Frame</a:t>
                      </a:r>
                      <a:endParaRPr sz="12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58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Lens Filters</a:t>
                      </a:r>
                      <a:endParaRPr sz="12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Processing Chemistry</a:t>
                      </a:r>
                      <a:endParaRPr sz="12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Paper Size</a:t>
                      </a:r>
                      <a:endParaRPr sz="12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Chemical Toning (e.g. sepia)</a:t>
                      </a:r>
                      <a:endParaRPr sz="12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Mat</a:t>
                      </a:r>
                      <a:endParaRPr sz="12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8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On-film retouching</a:t>
                      </a:r>
                      <a:endParaRPr sz="12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Crop</a:t>
                      </a:r>
                      <a:endParaRPr sz="12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Chemical Dodge &amp; Burn</a:t>
                      </a:r>
                      <a:endParaRPr sz="12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Placement</a:t>
                      </a:r>
                      <a:endParaRPr sz="12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58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Optical Dodge &amp; Burn</a:t>
                      </a:r>
                      <a:endParaRPr sz="12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Printing Chemistry</a:t>
                      </a:r>
                      <a:endParaRPr sz="12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Illumination</a:t>
                      </a:r>
                      <a:endParaRPr sz="12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38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Unsharp Mask</a:t>
                      </a:r>
                      <a:endParaRPr sz="12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/>
          <p:nvPr>
            <p:ph type="ctrTitle"/>
          </p:nvPr>
        </p:nvSpPr>
        <p:spPr>
          <a:xfrm>
            <a:off x="311700" y="245300"/>
            <a:ext cx="6253500" cy="56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Now? </a:t>
            </a:r>
            <a:r>
              <a:rPr lang="en" sz="2400">
                <a:solidFill>
                  <a:srgbClr val="D9D9D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Lost Aesthetic Context</a:t>
            </a:r>
            <a:endParaRPr b="1" sz="2400">
              <a:solidFill>
                <a:srgbClr val="6FAC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7" name="Google Shape;177;p29"/>
          <p:cNvSpPr txBox="1"/>
          <p:nvPr/>
        </p:nvSpPr>
        <p:spPr>
          <a:xfrm>
            <a:off x="437275" y="807800"/>
            <a:ext cx="8269500" cy="433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“</a:t>
            </a: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Given the many combinations of film processes and print media used over time, there is no way to reliably create a digital image from a negative that is a faithful reproduction of how the image may </a:t>
            </a:r>
            <a:b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have looked if printed with the original materials and processes of the era. With this fundamental </a:t>
            </a:r>
            <a:b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limitation, we are concerned that modern sensibilities of what an image should look like will lead </a:t>
            </a:r>
            <a:b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to scans which lose the authenticity of the original in the quest for good looking images.”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457200" lvl="0" marL="22860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– FADGI 2016</a:t>
            </a:r>
            <a:endParaRPr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0"/>
          <p:cNvSpPr txBox="1"/>
          <p:nvPr>
            <p:ph type="ctrTitle"/>
          </p:nvPr>
        </p:nvSpPr>
        <p:spPr>
          <a:xfrm>
            <a:off x="311700" y="245300"/>
            <a:ext cx="8606400" cy="56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But we can’t do that!</a:t>
            </a:r>
            <a:r>
              <a:rPr b="1" lang="en" sz="2400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2400">
                <a:solidFill>
                  <a:srgbClr val="D9D9D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Excuses we don’t make elsewhere</a:t>
            </a:r>
            <a:endParaRPr b="1" sz="2400">
              <a:solidFill>
                <a:srgbClr val="6FAC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3" name="Google Shape;183;p30"/>
          <p:cNvSpPr txBox="1"/>
          <p:nvPr/>
        </p:nvSpPr>
        <p:spPr>
          <a:xfrm>
            <a:off x="311707" y="1000499"/>
            <a:ext cx="8606400" cy="37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Our understanding of the film ecosystem is middling today...</a:t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but it’s only downhill from here. </a:t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1"/>
          <p:cNvSpPr txBox="1"/>
          <p:nvPr>
            <p:ph type="ctrTitle"/>
          </p:nvPr>
        </p:nvSpPr>
        <p:spPr>
          <a:xfrm>
            <a:off x="311700" y="245300"/>
            <a:ext cx="8606400" cy="56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But we can’t do that! </a:t>
            </a:r>
            <a:r>
              <a:rPr lang="en" sz="2400">
                <a:solidFill>
                  <a:srgbClr val="D9D9D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Excuses we don’t make elsewhere</a:t>
            </a:r>
            <a:endParaRPr b="1" sz="2400">
              <a:solidFill>
                <a:srgbClr val="6FAC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9" name="Google Shape;189;p31"/>
          <p:cNvSpPr txBox="1"/>
          <p:nvPr/>
        </p:nvSpPr>
        <p:spPr>
          <a:xfrm>
            <a:off x="311707" y="1000499"/>
            <a:ext cx="8606400" cy="37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Restoring a painting</a:t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Ancient city from ruins</a:t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Performance from sheet music</a:t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3D rendering from a blueprint</a:t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66 pages</a:t>
            </a:r>
            <a:endParaRPr/>
          </a:p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Just an overview today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/>
          <p:nvPr>
            <p:ph type="ctrTitle"/>
          </p:nvPr>
        </p:nvSpPr>
        <p:spPr>
          <a:xfrm>
            <a:off x="311700" y="245300"/>
            <a:ext cx="6253500" cy="56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Mission </a:t>
            </a:r>
            <a:r>
              <a:rPr lang="en" sz="2400">
                <a:solidFill>
                  <a:srgbClr val="D9D9D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for transmissive materials</a:t>
            </a:r>
            <a:endParaRPr b="1" sz="2400">
              <a:solidFill>
                <a:srgbClr val="6FAC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5" name="Google Shape;195;p32"/>
          <p:cNvSpPr txBox="1"/>
          <p:nvPr/>
        </p:nvSpPr>
        <p:spPr>
          <a:xfrm>
            <a:off x="311707" y="1000499"/>
            <a:ext cx="8606400" cy="37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Help the viewer understand the object</a:t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3"/>
          <p:cNvSpPr txBox="1"/>
          <p:nvPr>
            <p:ph type="ctrTitle"/>
          </p:nvPr>
        </p:nvSpPr>
        <p:spPr>
          <a:xfrm>
            <a:off x="311700" y="245300"/>
            <a:ext cx="6253500" cy="56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 Product </a:t>
            </a:r>
            <a:r>
              <a:rPr lang="en" sz="2400">
                <a:solidFill>
                  <a:srgbClr val="D9D9D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Suggested Names</a:t>
            </a:r>
            <a:endParaRPr sz="2400">
              <a:solidFill>
                <a:srgbClr val="D9D9D9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aphicFrame>
        <p:nvGraphicFramePr>
          <p:cNvPr id="201" name="Google Shape;201;p33"/>
          <p:cNvGraphicFramePr/>
          <p:nvPr/>
        </p:nvGraphicFramePr>
        <p:xfrm>
          <a:off x="152400" y="2980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{334763FF-048A-4B22-810B-C50003B77C93}</a:tableStyleId>
              </a:tblPr>
              <a:tblGrid>
                <a:gridCol w="1272875"/>
                <a:gridCol w="2527275"/>
                <a:gridCol w="2527300"/>
                <a:gridCol w="2429050"/>
              </a:tblGrid>
              <a:tr h="39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Object Reproduction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Content Reproduction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Speculative </a:t>
                      </a:r>
                      <a:r>
                        <a:rPr b="1"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Artist’s</a:t>
                      </a:r>
                      <a:r>
                        <a:rPr b="1"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</a:t>
                      </a:r>
                      <a:br>
                        <a:rPr b="1"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</a:br>
                      <a:r>
                        <a:rPr b="1"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Intended Rendering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The Film as an Object</a:t>
                      </a:r>
                      <a:endParaRPr sz="12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The Image in the Film</a:t>
                      </a:r>
                      <a:endParaRPr sz="12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The Intended End Result</a:t>
                      </a:r>
                      <a:endParaRPr sz="12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02" name="Google Shape;20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275" y="884025"/>
            <a:ext cx="1541148" cy="205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2548" y="884034"/>
            <a:ext cx="1501197" cy="2054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3"/>
          <p:cNvPicPr preferRelativeResize="0"/>
          <p:nvPr/>
        </p:nvPicPr>
        <p:blipFill rotWithShape="1">
          <a:blip r:embed="rId5">
            <a:alphaModFix/>
          </a:blip>
          <a:srcRect b="12831" l="0" r="0" t="0"/>
          <a:stretch/>
        </p:blipFill>
        <p:spPr>
          <a:xfrm>
            <a:off x="6479850" y="884025"/>
            <a:ext cx="1722223" cy="205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4"/>
          <p:cNvSpPr txBox="1"/>
          <p:nvPr>
            <p:ph type="ctrTitle"/>
          </p:nvPr>
        </p:nvSpPr>
        <p:spPr>
          <a:xfrm>
            <a:off x="311700" y="245300"/>
            <a:ext cx="6253500" cy="56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 Product </a:t>
            </a:r>
            <a:r>
              <a:rPr lang="en" sz="2400">
                <a:solidFill>
                  <a:srgbClr val="D9D9D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Capture Method</a:t>
            </a:r>
            <a:endParaRPr sz="2400">
              <a:solidFill>
                <a:srgbClr val="D9D9D9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aphicFrame>
        <p:nvGraphicFramePr>
          <p:cNvPr id="210" name="Google Shape;210;p34"/>
          <p:cNvGraphicFramePr/>
          <p:nvPr/>
        </p:nvGraphicFramePr>
        <p:xfrm>
          <a:off x="152400" y="2980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{334763FF-048A-4B22-810B-C50003B77C93}</a:tableStyleId>
              </a:tblPr>
              <a:tblGrid>
                <a:gridCol w="1272875"/>
                <a:gridCol w="2527275"/>
                <a:gridCol w="2527300"/>
                <a:gridCol w="2429050"/>
              </a:tblGrid>
              <a:tr h="39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Object Reproduction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Content Reproduction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Speculative Artist’s </a:t>
                      </a:r>
                      <a:br>
                        <a:rPr b="1"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</a:br>
                      <a:r>
                        <a:rPr b="1"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Intended Rendering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Crop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Full object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The image area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As the artist would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WB on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Light source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Content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As the artist would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Expose for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Light source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Content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As the artist would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11" name="Google Shape;21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275" y="884025"/>
            <a:ext cx="1541148" cy="205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2548" y="884034"/>
            <a:ext cx="1501197" cy="2054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4"/>
          <p:cNvPicPr preferRelativeResize="0"/>
          <p:nvPr/>
        </p:nvPicPr>
        <p:blipFill rotWithShape="1">
          <a:blip r:embed="rId5">
            <a:alphaModFix/>
          </a:blip>
          <a:srcRect b="12831" l="0" r="0" t="0"/>
          <a:stretch/>
        </p:blipFill>
        <p:spPr>
          <a:xfrm>
            <a:off x="6479850" y="884025"/>
            <a:ext cx="1722223" cy="205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8" name="Google Shape;218;p35"/>
          <p:cNvGraphicFramePr/>
          <p:nvPr/>
        </p:nvGraphicFramePr>
        <p:xfrm>
          <a:off x="152400" y="2980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{334763FF-048A-4B22-810B-C50003B77C93}</a:tableStyleId>
              </a:tblPr>
              <a:tblGrid>
                <a:gridCol w="1272875"/>
                <a:gridCol w="2527275"/>
                <a:gridCol w="2527300"/>
                <a:gridCol w="2429050"/>
              </a:tblGrid>
              <a:tr h="39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Object Reproduction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Content Reproduction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Speculative Artist’s </a:t>
                      </a:r>
                      <a:br>
                        <a:rPr b="1"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</a:br>
                      <a:r>
                        <a:rPr b="1"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Intended Rendering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Dust / scratch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No adjustment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No adjustment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Remove where practical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Color / Tone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No adjustment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Adjust if </a:t>
                      </a:r>
                      <a:r>
                        <a:rPr i="1"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necessary</a:t>
                      </a:r>
                      <a:endParaRPr i="1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As the artist would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19" name="Google Shape;219;p35"/>
          <p:cNvSpPr txBox="1"/>
          <p:nvPr>
            <p:ph type="ctrTitle"/>
          </p:nvPr>
        </p:nvSpPr>
        <p:spPr>
          <a:xfrm>
            <a:off x="311700" y="245300"/>
            <a:ext cx="6253500" cy="56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 Product </a:t>
            </a:r>
            <a:r>
              <a:rPr lang="en" sz="2400">
                <a:solidFill>
                  <a:srgbClr val="D9D9D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Corrections</a:t>
            </a:r>
            <a:endParaRPr b="1" sz="2400">
              <a:solidFill>
                <a:srgbClr val="6FAC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0" name="Google Shape;22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275" y="884025"/>
            <a:ext cx="1541148" cy="205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2548" y="884034"/>
            <a:ext cx="1501197" cy="2054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5"/>
          <p:cNvPicPr preferRelativeResize="0"/>
          <p:nvPr/>
        </p:nvPicPr>
        <p:blipFill rotWithShape="1">
          <a:blip r:embed="rId5">
            <a:alphaModFix/>
          </a:blip>
          <a:srcRect b="12831" l="0" r="0" t="0"/>
          <a:stretch/>
        </p:blipFill>
        <p:spPr>
          <a:xfrm>
            <a:off x="6479850" y="884025"/>
            <a:ext cx="1722223" cy="205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7" name="Google Shape;227;p36"/>
          <p:cNvGraphicFramePr/>
          <p:nvPr/>
        </p:nvGraphicFramePr>
        <p:xfrm>
          <a:off x="152400" y="2980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{334763FF-048A-4B22-810B-C50003B77C93}</a:tableStyleId>
              </a:tblPr>
              <a:tblGrid>
                <a:gridCol w="1272875"/>
                <a:gridCol w="2527275"/>
                <a:gridCol w="2527300"/>
                <a:gridCol w="2429050"/>
              </a:tblGrid>
              <a:tr h="39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Object Reproduction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Content Reproduction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Speculative Artist’s </a:t>
                      </a:r>
                      <a:br>
                        <a:rPr b="1"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</a:br>
                      <a:r>
                        <a:rPr b="1"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Intended Rendering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Very Low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Low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High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28" name="Google Shape;228;p36"/>
          <p:cNvSpPr txBox="1"/>
          <p:nvPr>
            <p:ph type="ctrTitle"/>
          </p:nvPr>
        </p:nvSpPr>
        <p:spPr>
          <a:xfrm>
            <a:off x="311700" y="245300"/>
            <a:ext cx="6253500" cy="56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 Product </a:t>
            </a:r>
            <a:r>
              <a:rPr lang="en" sz="2400">
                <a:solidFill>
                  <a:srgbClr val="D9D9D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Costs</a:t>
            </a:r>
            <a:endParaRPr b="1" sz="2400">
              <a:solidFill>
                <a:srgbClr val="6FAC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9" name="Google Shape;22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275" y="884025"/>
            <a:ext cx="1541148" cy="205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2548" y="884034"/>
            <a:ext cx="1501197" cy="2054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6"/>
          <p:cNvPicPr preferRelativeResize="0"/>
          <p:nvPr/>
        </p:nvPicPr>
        <p:blipFill rotWithShape="1">
          <a:blip r:embed="rId5">
            <a:alphaModFix/>
          </a:blip>
          <a:srcRect b="12831" l="0" r="0" t="0"/>
          <a:stretch/>
        </p:blipFill>
        <p:spPr>
          <a:xfrm>
            <a:off x="6479850" y="884025"/>
            <a:ext cx="1722223" cy="205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7"/>
          <p:cNvSpPr txBox="1"/>
          <p:nvPr>
            <p:ph type="ctrTitle"/>
          </p:nvPr>
        </p:nvSpPr>
        <p:spPr>
          <a:xfrm>
            <a:off x="311700" y="245300"/>
            <a:ext cx="6253500" cy="56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 Product </a:t>
            </a:r>
            <a:r>
              <a:rPr lang="en" sz="2400">
                <a:solidFill>
                  <a:srgbClr val="D9D9D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Value</a:t>
            </a:r>
            <a:endParaRPr b="1" sz="2400">
              <a:solidFill>
                <a:srgbClr val="6FAC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237" name="Google Shape;237;p37"/>
          <p:cNvGraphicFramePr/>
          <p:nvPr/>
        </p:nvGraphicFramePr>
        <p:xfrm>
          <a:off x="152400" y="2980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{334763FF-048A-4B22-810B-C50003B77C93}</a:tableStyleId>
              </a:tblPr>
              <a:tblGrid>
                <a:gridCol w="1272875"/>
                <a:gridCol w="2527275"/>
                <a:gridCol w="2527300"/>
                <a:gridCol w="2429050"/>
              </a:tblGrid>
              <a:tr h="39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Object Reproduction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Content Reproduction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Speculative Artist’s </a:t>
                      </a:r>
                      <a:br>
                        <a:rPr b="1"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</a:br>
                      <a:r>
                        <a:rPr b="1"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Intended Rendering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Audience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Conservators, Researchers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Art Authenticators,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Curators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Researchers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General Public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Researchers</a:t>
                      </a:r>
                      <a:endParaRPr>
                        <a:solidFill>
                          <a:schemeClr val="dk1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General Public</a:t>
                      </a:r>
                      <a:endParaRPr>
                        <a:solidFill>
                          <a:schemeClr val="dk1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Unique Value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Physical Condition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Object Type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Artist’s Capture Methods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Content Discovery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The way the artist intended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38" name="Google Shape;23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275" y="884025"/>
            <a:ext cx="1541148" cy="205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2548" y="884034"/>
            <a:ext cx="1501197" cy="2054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7"/>
          <p:cNvPicPr preferRelativeResize="0"/>
          <p:nvPr/>
        </p:nvPicPr>
        <p:blipFill rotWithShape="1">
          <a:blip r:embed="rId5">
            <a:alphaModFix/>
          </a:blip>
          <a:srcRect b="12831" l="0" r="0" t="0"/>
          <a:stretch/>
        </p:blipFill>
        <p:spPr>
          <a:xfrm>
            <a:off x="6479850" y="884025"/>
            <a:ext cx="1722223" cy="205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 txBox="1"/>
          <p:nvPr/>
        </p:nvSpPr>
        <p:spPr>
          <a:xfrm>
            <a:off x="311707" y="1000499"/>
            <a:ext cx="8606400" cy="37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Don’t let the perfect be the enemy of the good.</a:t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6" name="Google Shape;246;p38"/>
          <p:cNvSpPr txBox="1"/>
          <p:nvPr>
            <p:ph type="ctrTitle"/>
          </p:nvPr>
        </p:nvSpPr>
        <p:spPr>
          <a:xfrm>
            <a:off x="311700" y="245300"/>
            <a:ext cx="8606400" cy="56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Bottom Line</a:t>
            </a:r>
            <a:r>
              <a:rPr b="1" lang="en" sz="2400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2400">
                <a:solidFill>
                  <a:srgbClr val="D9D9D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endParaRPr sz="2400">
              <a:solidFill>
                <a:srgbClr val="D9D9D9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9"/>
          <p:cNvSpPr txBox="1"/>
          <p:nvPr/>
        </p:nvSpPr>
        <p:spPr>
          <a:xfrm>
            <a:off x="311707" y="1000499"/>
            <a:ext cx="8606400" cy="37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Examples (raws)</a:t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Exceptions</a:t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Papers &amp; Presentations</a:t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Other Advanced Techniques</a:t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2" name="Google Shape;252;p39"/>
          <p:cNvSpPr txBox="1"/>
          <p:nvPr>
            <p:ph type="ctrTitle"/>
          </p:nvPr>
        </p:nvSpPr>
        <p:spPr>
          <a:xfrm>
            <a:off x="311700" y="245300"/>
            <a:ext cx="8606400" cy="56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Feedback </a:t>
            </a:r>
            <a:r>
              <a:rPr lang="en" sz="2400">
                <a:solidFill>
                  <a:srgbClr val="D9D9D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How you can help</a:t>
            </a:r>
            <a:endParaRPr sz="2400">
              <a:solidFill>
                <a:srgbClr val="D9D9D9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0"/>
          <p:cNvSpPr txBox="1"/>
          <p:nvPr>
            <p:ph type="ctrTitle"/>
          </p:nvPr>
        </p:nvSpPr>
        <p:spPr>
          <a:xfrm>
            <a:off x="311700" y="245300"/>
            <a:ext cx="8606400" cy="56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Feedback </a:t>
            </a:r>
            <a:r>
              <a:rPr lang="en" sz="2400">
                <a:solidFill>
                  <a:srgbClr val="D9D9D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How you can help</a:t>
            </a:r>
            <a:endParaRPr sz="2400">
              <a:solidFill>
                <a:srgbClr val="D9D9D9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58" name="Google Shape;25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637" y="937725"/>
            <a:ext cx="5142979" cy="380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0"/>
          <p:cNvPicPr preferRelativeResize="0"/>
          <p:nvPr/>
        </p:nvPicPr>
        <p:blipFill rotWithShape="1">
          <a:blip r:embed="rId4">
            <a:alphaModFix/>
          </a:blip>
          <a:srcRect b="1954" l="29105" r="26471" t="2251"/>
          <a:stretch/>
        </p:blipFill>
        <p:spPr>
          <a:xfrm>
            <a:off x="5757425" y="1023050"/>
            <a:ext cx="3003400" cy="36461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0" name="Google Shape;260;p40"/>
          <p:cNvSpPr txBox="1"/>
          <p:nvPr/>
        </p:nvSpPr>
        <p:spPr>
          <a:xfrm>
            <a:off x="358625" y="4721367"/>
            <a:ext cx="60126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</a:rPr>
              <a:t>Images Courtesy National Geographic Society</a:t>
            </a:r>
            <a:endParaRPr sz="12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/>
        </p:nvSpPr>
        <p:spPr>
          <a:xfrm>
            <a:off x="3276242" y="2890527"/>
            <a:ext cx="2658600" cy="22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Helvetica Neue Light"/>
                <a:ea typeface="Helvetica Neue Light"/>
                <a:cs typeface="Helvetica Neue Light"/>
                <a:sym typeface="Helvetica Neue Light"/>
              </a:rPr>
              <a:t>ISO Standard</a:t>
            </a:r>
            <a:endParaRPr sz="2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Instead we’ll contribute to ISO</a:t>
            </a:r>
            <a:endParaRPr sz="30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6" name="Google Shape;66;p15"/>
          <p:cNvSpPr txBox="1"/>
          <p:nvPr/>
        </p:nvSpPr>
        <p:spPr>
          <a:xfrm>
            <a:off x="382514" y="2873177"/>
            <a:ext cx="2658600" cy="22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900">
                <a:latin typeface="Helvetica Neue Light"/>
                <a:ea typeface="Helvetica Neue Light"/>
                <a:cs typeface="Helvetica Neue Light"/>
                <a:sym typeface="Helvetica Neue Light"/>
              </a:rPr>
              <a:t>Prognosticating</a:t>
            </a:r>
            <a:endParaRPr sz="2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Instead we seek collaboration</a:t>
            </a:r>
            <a:endParaRPr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7" name="Google Shape;67;p15"/>
          <p:cNvSpPr txBox="1"/>
          <p:nvPr/>
        </p:nvSpPr>
        <p:spPr>
          <a:xfrm>
            <a:off x="6279600" y="3199078"/>
            <a:ext cx="2658600" cy="11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Helvetica Neue Light"/>
                <a:ea typeface="Helvetica Neue Light"/>
                <a:cs typeface="Helvetica Neue Light"/>
                <a:sym typeface="Helvetica Neue Light"/>
              </a:rPr>
              <a:t>Final Edition</a:t>
            </a:r>
            <a:endParaRPr sz="2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Instead we’ll continue to revise</a:t>
            </a:r>
            <a:endParaRPr sz="30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8" name="Google Shape;68;p15"/>
          <p:cNvSpPr txBox="1"/>
          <p:nvPr>
            <p:ph type="ctrTitle"/>
          </p:nvPr>
        </p:nvSpPr>
        <p:spPr>
          <a:xfrm>
            <a:off x="311700" y="245300"/>
            <a:ext cx="4260300" cy="56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strike="sngStrike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Goals</a:t>
            </a:r>
            <a:r>
              <a:rPr lang="en" sz="2400">
                <a:solidFill>
                  <a:srgbClr val="6FACD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2400">
                <a:solidFill>
                  <a:srgbClr val="D9D9D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of the Guide</a:t>
            </a:r>
            <a:endParaRPr sz="2400">
              <a:solidFill>
                <a:srgbClr val="D9D9D9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b="20747" l="0" r="0" t="8849"/>
          <a:stretch/>
        </p:blipFill>
        <p:spPr>
          <a:xfrm>
            <a:off x="521450" y="1319975"/>
            <a:ext cx="1714500" cy="181057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/>
          <p:nvPr/>
        </p:nvSpPr>
        <p:spPr>
          <a:xfrm>
            <a:off x="382525" y="1128100"/>
            <a:ext cx="2023500" cy="2023500"/>
          </a:xfrm>
          <a:prstGeom prst="flowChartSummingJunction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0464" y="1336313"/>
            <a:ext cx="1904674" cy="177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9975" y="1318498"/>
            <a:ext cx="2712368" cy="1810573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/>
          <p:nvPr/>
        </p:nvSpPr>
        <p:spPr>
          <a:xfrm>
            <a:off x="3331063" y="1128100"/>
            <a:ext cx="2023500" cy="2023500"/>
          </a:xfrm>
          <a:prstGeom prst="flowChartSummingJunction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/>
          <p:nvPr/>
        </p:nvSpPr>
        <p:spPr>
          <a:xfrm>
            <a:off x="6514413" y="1128100"/>
            <a:ext cx="2023500" cy="2023500"/>
          </a:xfrm>
          <a:prstGeom prst="flowChartSummingJunction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/>
        </p:nvSpPr>
        <p:spPr>
          <a:xfrm>
            <a:off x="382514" y="2873177"/>
            <a:ext cx="2658600" cy="22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900">
                <a:latin typeface="Helvetica Neue Light"/>
                <a:ea typeface="Helvetica Neue Light"/>
                <a:cs typeface="Helvetica Neue Light"/>
                <a:sym typeface="Helvetica Neue Light"/>
              </a:rPr>
              <a:t>User Manual</a:t>
            </a:r>
            <a:endParaRPr sz="2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Step-by-Step for DT Gear</a:t>
            </a:r>
            <a:endParaRPr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3352442" y="2890527"/>
            <a:ext cx="2658600" cy="22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Helvetica Neue Light"/>
                <a:ea typeface="Helvetica Neue Light"/>
                <a:cs typeface="Helvetica Neue Light"/>
                <a:sym typeface="Helvetica Neue Light"/>
              </a:rPr>
              <a:t>Discussion</a:t>
            </a:r>
            <a:endParaRPr sz="2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Provide a framework for </a:t>
            </a:r>
            <a:r>
              <a:rPr lang="en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debate</a:t>
            </a:r>
            <a:endParaRPr sz="30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6279600" y="3213901"/>
            <a:ext cx="2658600" cy="11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Helvetica Neue Light"/>
                <a:ea typeface="Helvetica Neue Light"/>
                <a:cs typeface="Helvetica Neue Light"/>
                <a:sym typeface="Helvetica Neue Light"/>
              </a:rPr>
              <a:t>A Good Start</a:t>
            </a:r>
            <a:endParaRPr sz="2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Jumping-off point for your SOPs</a:t>
            </a:r>
            <a:endParaRPr sz="30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2" name="Google Shape;82;p16"/>
          <p:cNvSpPr txBox="1"/>
          <p:nvPr>
            <p:ph type="ctrTitle"/>
          </p:nvPr>
        </p:nvSpPr>
        <p:spPr>
          <a:xfrm>
            <a:off x="311700" y="245300"/>
            <a:ext cx="4260300" cy="56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Goals</a:t>
            </a:r>
            <a:r>
              <a:rPr lang="en" sz="2400">
                <a:solidFill>
                  <a:srgbClr val="6FACD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2400">
                <a:solidFill>
                  <a:srgbClr val="D9D9D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of the Guide</a:t>
            </a:r>
            <a:endParaRPr sz="2400">
              <a:solidFill>
                <a:srgbClr val="D9D9D9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4102" y="1419338"/>
            <a:ext cx="2143389" cy="1777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375" y="1421188"/>
            <a:ext cx="1760578" cy="1760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 rotWithShape="1">
          <a:blip r:embed="rId5">
            <a:alphaModFix/>
          </a:blip>
          <a:srcRect b="0" l="0" r="26905" t="0"/>
          <a:stretch/>
        </p:blipFill>
        <p:spPr>
          <a:xfrm>
            <a:off x="6474775" y="1419350"/>
            <a:ext cx="1949311" cy="1777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7160" y="202400"/>
            <a:ext cx="3789680" cy="30999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>
            <p:ph type="ctrTitle"/>
          </p:nvPr>
        </p:nvSpPr>
        <p:spPr>
          <a:xfrm>
            <a:off x="311700" y="245300"/>
            <a:ext cx="4260300" cy="56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Goals</a:t>
            </a:r>
            <a:r>
              <a:rPr lang="en" sz="2400">
                <a:solidFill>
                  <a:srgbClr val="6FACD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2400">
                <a:solidFill>
                  <a:srgbClr val="D9D9D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of the Guide</a:t>
            </a:r>
            <a:endParaRPr sz="2400">
              <a:solidFill>
                <a:srgbClr val="D9D9D9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aphicFrame>
        <p:nvGraphicFramePr>
          <p:cNvPr id="92" name="Google Shape;92;p17"/>
          <p:cNvGraphicFramePr/>
          <p:nvPr/>
        </p:nvGraphicFramePr>
        <p:xfrm>
          <a:off x="1074625" y="3406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{334763FF-048A-4B22-810B-C50003B77C93}</a:tableStyleId>
              </a:tblPr>
              <a:tblGrid>
                <a:gridCol w="2236500"/>
                <a:gridCol w="2236500"/>
                <a:gridCol w="22365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Scanners</a:t>
                      </a:r>
                      <a:endParaRPr sz="24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DT Systems</a:t>
                      </a:r>
                      <a:endParaRPr sz="24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Cameras</a:t>
                      </a:r>
                      <a:endParaRPr sz="24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Simple, Purpose Built</a:t>
                      </a:r>
                      <a:endParaRPr>
                        <a:solidFill>
                          <a:srgbClr val="000000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Best of Both</a:t>
                      </a:r>
                      <a:endParaRPr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Fast, Flexible,</a:t>
                      </a:r>
                      <a:r>
                        <a:rPr lang="en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 </a:t>
                      </a:r>
                      <a:r>
                        <a:rPr lang="en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Modern</a:t>
                      </a:r>
                      <a:endParaRPr>
                        <a:solidFill>
                          <a:srgbClr val="000000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1200" y="2186925"/>
            <a:ext cx="937200" cy="93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5325" y="2155575"/>
            <a:ext cx="999925" cy="99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type="ctrTitle"/>
          </p:nvPr>
        </p:nvSpPr>
        <p:spPr>
          <a:xfrm>
            <a:off x="311700" y="245300"/>
            <a:ext cx="6253500" cy="56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Mission </a:t>
            </a:r>
            <a:r>
              <a:rPr lang="en" sz="2400">
                <a:solidFill>
                  <a:srgbClr val="D9D9D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for transmissive materials</a:t>
            </a:r>
            <a:endParaRPr b="1" sz="2400">
              <a:solidFill>
                <a:srgbClr val="6FAC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0" name="Google Shape;100;p18"/>
          <p:cNvSpPr txBox="1"/>
          <p:nvPr/>
        </p:nvSpPr>
        <p:spPr>
          <a:xfrm>
            <a:off x="311707" y="1000499"/>
            <a:ext cx="8606400" cy="37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Digital s</a:t>
            </a: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urrogate</a:t>
            </a: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for in-person viewing</a:t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ctrTitle"/>
          </p:nvPr>
        </p:nvSpPr>
        <p:spPr>
          <a:xfrm>
            <a:off x="311700" y="245300"/>
            <a:ext cx="6253500" cy="56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Mission </a:t>
            </a:r>
            <a:r>
              <a:rPr lang="en" sz="2400">
                <a:solidFill>
                  <a:srgbClr val="D9D9D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for transmissive materials</a:t>
            </a:r>
            <a:endParaRPr b="1" sz="2400">
              <a:solidFill>
                <a:srgbClr val="6FAC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" name="Google Shape;106;p19"/>
          <p:cNvSpPr txBox="1"/>
          <p:nvPr/>
        </p:nvSpPr>
        <p:spPr>
          <a:xfrm>
            <a:off x="311707" y="1000499"/>
            <a:ext cx="8606400" cy="37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Help the viewer understand the object</a:t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ctrTitle"/>
          </p:nvPr>
        </p:nvSpPr>
        <p:spPr>
          <a:xfrm>
            <a:off x="311700" y="245300"/>
            <a:ext cx="6253500" cy="56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Mission</a:t>
            </a:r>
            <a:r>
              <a:rPr b="1" lang="en" sz="2400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2400">
                <a:solidFill>
                  <a:srgbClr val="D9D9D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for transmissive materials</a:t>
            </a:r>
            <a:endParaRPr sz="2400">
              <a:solidFill>
                <a:srgbClr val="D9D9D9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2" name="Google Shape;112;p20"/>
          <p:cNvSpPr txBox="1"/>
          <p:nvPr/>
        </p:nvSpPr>
        <p:spPr>
          <a:xfrm>
            <a:off x="311707" y="1000499"/>
            <a:ext cx="8606400" cy="37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We need to do </a:t>
            </a: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</a:t>
            </a: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</a:t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We need to do it </a:t>
            </a: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now</a:t>
            </a: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>
            <p:ph type="ctrTitle"/>
          </p:nvPr>
        </p:nvSpPr>
        <p:spPr>
          <a:xfrm>
            <a:off x="311700" y="245300"/>
            <a:ext cx="6253500" cy="56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FAC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Now? </a:t>
            </a:r>
            <a:endParaRPr b="1" sz="2400">
              <a:solidFill>
                <a:srgbClr val="6FAC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8" name="Google Shape;118;p21"/>
          <p:cNvSpPr txBox="1"/>
          <p:nvPr/>
        </p:nvSpPr>
        <p:spPr>
          <a:xfrm>
            <a:off x="311707" y="1000499"/>
            <a:ext cx="8606400" cy="37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now?</a:t>
            </a:r>
            <a:endParaRPr b="1"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Deteriorating</a:t>
            </a: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Condition</a:t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Loss of Context</a:t>
            </a:r>
            <a:endParaRPr sz="2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