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4293" r:id="rId2"/>
  </p:sldMasterIdLst>
  <p:notesMasterIdLst>
    <p:notesMasterId r:id="rId38"/>
  </p:notesMasterIdLst>
  <p:handoutMasterIdLst>
    <p:handoutMasterId r:id="rId39"/>
  </p:handoutMasterIdLst>
  <p:sldIdLst>
    <p:sldId id="539" r:id="rId3"/>
    <p:sldId id="466" r:id="rId4"/>
    <p:sldId id="414" r:id="rId5"/>
    <p:sldId id="498" r:id="rId6"/>
    <p:sldId id="337" r:id="rId7"/>
    <p:sldId id="622" r:id="rId8"/>
    <p:sldId id="547" r:id="rId9"/>
    <p:sldId id="618" r:id="rId10"/>
    <p:sldId id="623" r:id="rId11"/>
    <p:sldId id="540" r:id="rId12"/>
    <p:sldId id="636" r:id="rId13"/>
    <p:sldId id="541" r:id="rId14"/>
    <p:sldId id="626" r:id="rId15"/>
    <p:sldId id="624" r:id="rId16"/>
    <p:sldId id="637" r:id="rId17"/>
    <p:sldId id="552" r:id="rId18"/>
    <p:sldId id="554" r:id="rId19"/>
    <p:sldId id="556" r:id="rId20"/>
    <p:sldId id="625" r:id="rId21"/>
    <p:sldId id="630" r:id="rId22"/>
    <p:sldId id="631" r:id="rId23"/>
    <p:sldId id="432" r:id="rId24"/>
    <p:sldId id="437" r:id="rId25"/>
    <p:sldId id="434" r:id="rId26"/>
    <p:sldId id="430" r:id="rId27"/>
    <p:sldId id="628" r:id="rId28"/>
    <p:sldId id="629" r:id="rId29"/>
    <p:sldId id="632" r:id="rId30"/>
    <p:sldId id="633" r:id="rId31"/>
    <p:sldId id="620" r:id="rId32"/>
    <p:sldId id="495" r:id="rId33"/>
    <p:sldId id="634" r:id="rId34"/>
    <p:sldId id="635" r:id="rId35"/>
    <p:sldId id="458" r:id="rId36"/>
    <p:sldId id="481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Neutra Text" panose="02000000000000000000" pitchFamily="2" charset="0"/>
      <p:regular r:id="rId44"/>
      <p:bold r:id="rId45"/>
      <p:italic r:id="rId46"/>
      <p:boldItalic r:id="rId47"/>
    </p:embeddedFont>
    <p:embeddedFont>
      <p:font typeface="Neutra Text Book" panose="02000000000000000000" pitchFamily="2" charset="0"/>
      <p:regular r:id="rId48"/>
      <p:bold r:id="rId49"/>
      <p:italic r:id="rId50"/>
      <p:boldItalic r:id="rId51"/>
    </p:embeddedFont>
    <p:embeddedFont>
      <p:font typeface="Neutra Text Demi" panose="02000000000000000000" pitchFamily="2" charset="0"/>
      <p:regular r:id="rId52"/>
      <p:bold r:id="rId53"/>
      <p:italic r:id="rId54"/>
      <p:boldItalic r:id="rId55"/>
    </p:embeddedFont>
    <p:embeddedFont>
      <p:font typeface="Neutra Text TF-Book" panose="02000000000000000000" pitchFamily="2" charset="0"/>
      <p:regular r:id="rId56"/>
      <p:italic r:id="rId57"/>
    </p:embeddedFont>
    <p:embeddedFont>
      <p:font typeface="Neutra Text-Book" panose="02000000000000000000" pitchFamily="2" charset="0"/>
      <p:regular r:id="rId58"/>
      <p:italic r:id="rId59"/>
    </p:embeddedFont>
    <p:embeddedFont>
      <p:font typeface="Verdana" panose="020B0604030504040204" pitchFamily="34" charset="0"/>
      <p:regular r:id="rId60"/>
      <p:bold r:id="rId61"/>
      <p:italic r:id="rId62"/>
      <p:boldItalic r:id="rId63"/>
    </p:embeddedFont>
    <p:embeddedFont>
      <p:font typeface="ZapfEllipt BT" panose="02040503050506040803" pitchFamily="18" charset="0"/>
      <p:regular r:id="rId64"/>
      <p:bold r:id="rId65"/>
      <p:italic r:id="rId66"/>
      <p:boldItalic r:id="rId67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D549"/>
    <a:srgbClr val="933C3C"/>
    <a:srgbClr val="C0504E"/>
    <a:srgbClr val="FFFFE7"/>
    <a:srgbClr val="F5F0E2"/>
    <a:srgbClr val="804000"/>
    <a:srgbClr val="FFF101"/>
    <a:srgbClr val="D8117D"/>
    <a:srgbClr val="00A3DB"/>
    <a:srgbClr val="CC9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92" autoAdjust="0"/>
    <p:restoredTop sz="58358" autoAdjust="0"/>
  </p:normalViewPr>
  <p:slideViewPr>
    <p:cSldViewPr snapToObjects="1">
      <p:cViewPr varScale="1">
        <p:scale>
          <a:sx n="87" d="100"/>
          <a:sy n="87" d="100"/>
        </p:scale>
        <p:origin x="176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-239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handoutMaster" Target="handoutMasters/handoutMaster1.xml"/><Relationship Id="rId34" Type="http://schemas.openxmlformats.org/officeDocument/2006/relationships/slide" Target="slides/slide32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r>
              <a:rPr lang="en-US" dirty="0">
                <a:latin typeface="Arial"/>
                <a:cs typeface="Arial"/>
              </a:rPr>
              <a:t>Gawain Weaver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34400"/>
            <a:ext cx="3352800" cy="6080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r>
              <a:rPr lang="en-US" dirty="0">
                <a:latin typeface="Arial"/>
                <a:cs typeface="Arial"/>
              </a:rPr>
              <a:t>Photograph Conservation in the Real World</a:t>
            </a:r>
          </a:p>
          <a:p>
            <a:pPr>
              <a:defRPr/>
            </a:pPr>
            <a:r>
              <a:rPr lang="en-US" dirty="0" err="1">
                <a:latin typeface="Arial"/>
                <a:cs typeface="Arial"/>
              </a:rPr>
              <a:t>CaVraCon</a:t>
            </a:r>
            <a:r>
              <a:rPr lang="en-US" dirty="0">
                <a:latin typeface="Arial"/>
                <a:cs typeface="Arial"/>
              </a:rPr>
              <a:t> June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C8B1BEEA-0668-8D47-92BA-93BE5326E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69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AFBFDE27-D190-7E48-9AD0-043654689A3D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D5BFDFDC-0A42-4840-A02C-E609F4E8C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75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ＭＳ Ｐゴシック" pitchFamily="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onderingminstrels.blogspot.com/search/label/Poet:%20Henry%20Wadsworth%20Longfellow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1</a:t>
            </a:r>
            <a:r>
              <a:rPr lang="en-US" baseline="30000" dirty="0">
                <a:latin typeface="Arial" charset="0"/>
                <a:ea typeface="ＭＳ Ｐゴシック" charset="-128"/>
                <a:cs typeface="ＭＳ Ｐゴシック" charset="-128"/>
              </a:rPr>
              <a:t>st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 time here at a round table, looking forward to…</a:t>
            </a:r>
          </a:p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Digital capture of deteriorating film has many challenges.</a:t>
            </a:r>
          </a:p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hybrid photograph conservation / digitization company</a:t>
            </a:r>
          </a:p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many unusual and challenging deteriorated film projects</a:t>
            </a:r>
          </a:p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076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Protect Film Physically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DT calls OBJECT REPRODUCTION MASTER vs CONTENT REPRODUCTION MASTER</a:t>
            </a:r>
          </a:p>
          <a:p>
            <a:endParaRPr lang="en-US" dirty="0"/>
          </a:p>
          <a:p>
            <a:r>
              <a:rPr lang="en-US" dirty="0"/>
              <a:t>Often older/deteriorated film materials are even more important to capture as AS THEY ARE</a:t>
            </a:r>
          </a:p>
          <a:p>
            <a:endParaRPr lang="en-US" dirty="0"/>
          </a:p>
          <a:p>
            <a:r>
              <a:rPr lang="en-US" dirty="0"/>
              <a:t>Good general practice for CH materials, but even more important with older negative materials</a:t>
            </a:r>
          </a:p>
          <a:p>
            <a:endParaRPr lang="en-US" dirty="0"/>
          </a:p>
          <a:p>
            <a:r>
              <a:rPr lang="en-US" dirty="0"/>
              <a:t>--Shows important process characteristics– such as developer and fixer types</a:t>
            </a:r>
          </a:p>
          <a:p>
            <a:r>
              <a:rPr lang="en-US" dirty="0"/>
              <a:t>--Distinguishes clearly between Deterioration and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Andrew Russell wet plate negatives are an extreme example (not film-based) of when showing the original negative is important for scholars in understanding his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97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OMCA went further and documents transmissive and reflective images of Andrew Russell negatives</a:t>
            </a:r>
          </a:p>
          <a:p>
            <a:endParaRPr lang="en-US" dirty="0"/>
          </a:p>
          <a:p>
            <a:r>
              <a:rPr lang="en-US" dirty="0"/>
              <a:t>Ferrous</a:t>
            </a:r>
            <a:r>
              <a:rPr lang="en-US" baseline="0" dirty="0"/>
              <a:t> Sulfate</a:t>
            </a:r>
          </a:p>
          <a:p>
            <a:r>
              <a:rPr lang="en-US" baseline="0" dirty="0"/>
              <a:t>Fast acting</a:t>
            </a:r>
          </a:p>
          <a:p>
            <a:r>
              <a:rPr lang="en-US" baseline="0" dirty="0"/>
              <a:t>Less dense negative, often required intensification for printing out papers</a:t>
            </a:r>
          </a:p>
          <a:p>
            <a:r>
              <a:rPr lang="en-US" baseline="0" dirty="0"/>
              <a:t>Clear shadows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 err="1"/>
              <a:t>Pyrogallic</a:t>
            </a:r>
            <a:r>
              <a:rPr lang="en-US" baseline="0" dirty="0"/>
              <a:t> Acid</a:t>
            </a:r>
          </a:p>
          <a:p>
            <a:r>
              <a:rPr lang="en-US" baseline="0" dirty="0"/>
              <a:t>Slower acting (restrained to reduce fogging with long development)</a:t>
            </a:r>
          </a:p>
          <a:p>
            <a:r>
              <a:rPr lang="en-US" baseline="0" dirty="0"/>
              <a:t>Builds greater density, good for printing out papers</a:t>
            </a:r>
          </a:p>
          <a:p>
            <a:r>
              <a:rPr lang="en-US" baseline="0" dirty="0"/>
              <a:t>More detail in shadows and denser highlights</a:t>
            </a:r>
          </a:p>
        </p:txBody>
      </p:sp>
    </p:spTree>
    <p:extLst>
      <p:ext uri="{BB962C8B-B14F-4D97-AF65-F5344CB8AC3E}">
        <p14:creationId xmlns:p14="http://schemas.microsoft.com/office/powerpoint/2010/main" val="333580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Deteriorated negative = dusty often from brittle enclosures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57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pictur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32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smaller quantities nitrile gloves/ and a mask or elephant trunk may be sufficient</a:t>
            </a:r>
          </a:p>
          <a:p>
            <a:endParaRPr lang="en-US" dirty="0"/>
          </a:p>
          <a:p>
            <a:r>
              <a:rPr lang="en-US" dirty="0"/>
              <a:t>(no guarantees– that’s between you and your Industrial Hygienist)</a:t>
            </a:r>
          </a:p>
          <a:p>
            <a:endParaRPr lang="en-US" dirty="0"/>
          </a:p>
          <a:p>
            <a:r>
              <a:rPr lang="en-US" dirty="0"/>
              <a:t>Larger quantities REQUIRE fume hood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43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Order of operations: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Wrong way: slowly reorganize, Resleeve, digitize, and freeze</a:t>
            </a:r>
          </a:p>
          <a:p>
            <a:endParaRPr lang="en-US" dirty="0"/>
          </a:p>
          <a:p>
            <a:r>
              <a:rPr lang="en-US" dirty="0"/>
              <a:t>Right way: Freeze, then slowly digitize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Consider a perfect archival storage room full of acetate and nitrate</a:t>
            </a:r>
          </a:p>
          <a:p>
            <a:r>
              <a:rPr lang="en-US" dirty="0"/>
              <a:t>Normal archival standards for documents do not apply!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82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Don’t need fancy clean archival boxes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92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 Institute of Chicago– first photo cold storage vault in the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29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this you may be able to do in-house with the right staff or with some consulting.</a:t>
            </a:r>
          </a:p>
          <a:p>
            <a:endParaRPr lang="en-US" dirty="0"/>
          </a:p>
          <a:p>
            <a:r>
              <a:rPr lang="en-US" dirty="0"/>
              <a:t>But given the challenges and toxicity of nitrate and acetate, you may choose to outsource all of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6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on:</a:t>
            </a:r>
          </a:p>
          <a:p>
            <a:endParaRPr lang="en-US" dirty="0"/>
          </a:p>
          <a:p>
            <a:r>
              <a:rPr lang="en-US" dirty="0"/>
              <a:t>typical deterioration issues and solutions</a:t>
            </a:r>
          </a:p>
          <a:p>
            <a:r>
              <a:rPr lang="en-US" dirty="0"/>
              <a:t>health and safety concerns</a:t>
            </a:r>
          </a:p>
          <a:p>
            <a:r>
              <a:rPr lang="en-US" dirty="0"/>
              <a:t>And how you might approach these:</a:t>
            </a:r>
          </a:p>
          <a:p>
            <a:r>
              <a:rPr lang="en-US" dirty="0"/>
              <a:t>TOMORROW &amp; LONG-TERM</a:t>
            </a:r>
          </a:p>
          <a:p>
            <a:r>
              <a:rPr lang="en-US" dirty="0"/>
              <a:t>And what you might OUTSOURCE (to your conservation lab or to a vendor)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91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nitrate sometimes there’s only so much that can be saved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53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Acetate, even extreme vinegar syndrome can usually be recovered from….at a cost.</a:t>
            </a:r>
          </a:p>
          <a:p>
            <a:endParaRPr lang="en-US" dirty="0"/>
          </a:p>
          <a:p>
            <a:r>
              <a:rPr lang="en-US" dirty="0"/>
              <a:t>Cost of emulsion stripping -- one reason why freezing is less expensive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3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32AF7-6C9A-4CBF-AF38-78A87E940AA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Acetic acid is a weak acid and does not attack gelatin or silver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Treatment is possible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D1BCB3-D5CB-0846-A70B-222ADC0E248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&amp; Tell: stripped pellicle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84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Minor White by Rose Mandel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of her teachers at the California School of Fine Arts (now SFAI) where she studied photography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10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Minor White by Rose Mandel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of her teachers at the California School of Fine Arts (now SFAI) where she studied photography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77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Whether film to paper or film to film the negatives can sometimes be saved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33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Water-activated, pressure-sensitive, rubber cement– many kinds of tapes and adhesives have been used.</a:t>
            </a:r>
          </a:p>
          <a:p>
            <a:endParaRPr lang="en-US" dirty="0"/>
          </a:p>
          <a:p>
            <a:r>
              <a:rPr lang="en-US" dirty="0"/>
              <a:t>Sometimes they obscure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708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Emulsion stripping is a fairly extreme treatment to save negatives.</a:t>
            </a:r>
          </a:p>
          <a:p>
            <a:endParaRPr lang="en-US" dirty="0"/>
          </a:p>
          <a:p>
            <a:r>
              <a:rPr lang="en-US" dirty="0"/>
              <a:t>Most of the time simple cleaning or tape removal is sufficient</a:t>
            </a:r>
          </a:p>
          <a:p>
            <a:endParaRPr lang="en-US" dirty="0"/>
          </a:p>
          <a:p>
            <a:r>
              <a:rPr lang="en-US" dirty="0"/>
              <a:t>REVEAL the image by cleaning, rather than digitally fix later.</a:t>
            </a:r>
          </a:p>
          <a:p>
            <a:endParaRPr lang="en-US" dirty="0"/>
          </a:p>
          <a:p>
            <a:r>
              <a:rPr lang="en-US" dirty="0"/>
              <a:t>Cleaning improves image quality, saves time, and preserves the negative by removing dirt and accretions that can cause damage over time.</a:t>
            </a:r>
          </a:p>
          <a:p>
            <a:endParaRPr lang="en-US" dirty="0"/>
          </a:p>
          <a:p>
            <a:r>
              <a:rPr lang="en-US" dirty="0"/>
              <a:t>Though we do plenty of work that is just conservation or just digitization, some of our most satisfying projects are when we can do both– conservation cleaning, tape removal, flattening, </a:t>
            </a:r>
            <a:r>
              <a:rPr lang="en-US" dirty="0" err="1"/>
              <a:t>etc</a:t>
            </a:r>
            <a:r>
              <a:rPr lang="en-US" dirty="0"/>
              <a:t> and THEN rapid digital capture.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2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good starting point is the structure of films–</a:t>
            </a:r>
          </a:p>
          <a:p>
            <a:endParaRPr lang="en-US" dirty="0"/>
          </a:p>
          <a:p>
            <a:r>
              <a:rPr lang="en-US" dirty="0"/>
              <a:t>since each component has its own weaknesses in terms of long-term preservation.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66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Cleaning of negatives is a whole lecture in and of itself…water, alcohol, other organic solvents…</a:t>
            </a:r>
          </a:p>
          <a:p>
            <a:endParaRPr lang="en-US" dirty="0"/>
          </a:p>
          <a:p>
            <a:r>
              <a:rPr lang="en-US" dirty="0"/>
              <a:t>The trick is dissolving the dirt but not the negative…</a:t>
            </a:r>
          </a:p>
          <a:p>
            <a:endParaRPr lang="en-US" dirty="0"/>
          </a:p>
          <a:p>
            <a:r>
              <a:rPr lang="en-US" dirty="0"/>
              <a:t>And deteriorating negatives have altered solvent sensitivities as they chemically decay, so each one is a little different.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533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43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Stay in touch with my very occasional newsletter…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11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12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rPr>
              <a:t>Toxic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rPr>
              <a:t>When it deteriorates, it’s VERY bad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ＭＳ Ｐゴシック" pitchFamily="-105" charset="-128"/>
              <a:cs typeface="ＭＳ Ｐゴシック" pitchFamily="-105" charset="-128"/>
            </a:endParaRP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rPr>
              <a:t>Nitrate film is like the little</a:t>
            </a:r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rPr>
              <a:t>girl of the old nursery rhyme:</a:t>
            </a:r>
          </a:p>
          <a:p>
            <a:endParaRPr kumimoji="1" lang="en-US" sz="1200" b="0" i="0" u="none" strike="noStrike" kern="1200" baseline="0" dirty="0">
              <a:solidFill>
                <a:schemeClr val="tx1"/>
              </a:solidFill>
              <a:latin typeface="Arial" charset="0"/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en-US" b="1" dirty="0"/>
              <a:t>There Was a Little Girl</a:t>
            </a:r>
            <a:r>
              <a:rPr lang="en-US" dirty="0"/>
              <a:t> </a:t>
            </a:r>
          </a:p>
          <a:p>
            <a:r>
              <a:rPr lang="en-US" dirty="0"/>
              <a:t>There was a little girl, Who had a little curl, Right in the middle of her forehead. When she was good, She was very good indeed, But when she was bad she was horrid. -- </a:t>
            </a:r>
            <a:r>
              <a:rPr lang="en-US" dirty="0">
                <a:hlinkClick r:id="rId3"/>
              </a:rPr>
              <a:t>Henry Wadsworth Longfellow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9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Toxicity study published by the Arizona State Museum in 1987 “Deteriorating Negatives: A Health Hazard in Collection Management”</a:t>
            </a:r>
          </a:p>
          <a:p>
            <a:endParaRPr lang="en-US" dirty="0"/>
          </a:p>
          <a:p>
            <a:r>
              <a:rPr lang="en-US" dirty="0"/>
              <a:t>Personal injuries occurred during handling of nitrate and acetate films during duplication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4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important form of deterioration– but not related to human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C8432E-B78B-4548-88BB-C670A7FA09E2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Typical highlight fading / loss of detail in gelatin silver prints not typically seen in B+W negatives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Silver mirroring is certainly seen, but doesn’t generally cause any issues in transmissive digital capture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97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Mold growth on gelatin can completely destroy or just weaken an image</a:t>
            </a:r>
          </a:p>
          <a:p>
            <a:endParaRPr lang="en-US" dirty="0"/>
          </a:p>
          <a:p>
            <a:r>
              <a:rPr lang="en-US" dirty="0"/>
              <a:t>Mold breaks down gelatin’s complex triple helix / polymer structure allowing it to dissolve rather than gel in water</a:t>
            </a:r>
          </a:p>
          <a:p>
            <a:endParaRPr lang="en-US" dirty="0"/>
          </a:p>
          <a:p>
            <a:r>
              <a:rPr lang="en-US" dirty="0"/>
              <a:t>Changing solubility means that cleaning it is much riskier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BFDFDC-0A42-4840-A02C-E609F4E8CF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8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BA085-7911-D241-8621-308FE2C4EFD2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EAF08-FDE2-1441-ADDE-C1C37F158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CF11B-72F7-484C-91A0-5A8829852CEE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C65EB-B0F8-3744-B63B-7BBFF24F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D6651-48EA-B948-92AB-1EBA152CEFA8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3600A-A37C-2C4E-8878-BFFB670B5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22316" y="171450"/>
            <a:ext cx="7888287" cy="1443038"/>
          </a:xfrm>
          <a:effectLst/>
        </p:spPr>
        <p:txBody>
          <a:bodyPr/>
          <a:lstStyle>
            <a:lvl1pPr>
              <a:defRPr sz="3600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0" y="4427718"/>
            <a:ext cx="5638800" cy="388441"/>
          </a:xfrm>
          <a:effectLst/>
        </p:spPr>
        <p:txBody>
          <a:bodyPr anchor="b">
            <a:spAutoFit/>
          </a:bodyPr>
          <a:lstStyle>
            <a:lvl1pPr marL="0" indent="0" algn="r">
              <a:lnSpc>
                <a:spcPct val="80000"/>
              </a:lnSpc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485900"/>
            <a:ext cx="35814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485900"/>
            <a:ext cx="35814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E146F-4917-7045-8CF0-6365BB4FF39A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9547B-0A4E-BB46-B652-2DEA86E65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400050"/>
            <a:ext cx="2000250" cy="4171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00050"/>
            <a:ext cx="5848350" cy="4171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0050"/>
            <a:ext cx="8001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485900"/>
            <a:ext cx="35814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485900"/>
            <a:ext cx="35814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0050"/>
            <a:ext cx="8001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485900"/>
            <a:ext cx="35814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485900"/>
            <a:ext cx="3581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086100"/>
            <a:ext cx="3581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0050"/>
            <a:ext cx="8001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485900"/>
            <a:ext cx="35814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485900"/>
            <a:ext cx="3581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086100"/>
            <a:ext cx="3581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400050"/>
            <a:ext cx="8001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95400" y="1485900"/>
            <a:ext cx="3581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485900"/>
            <a:ext cx="3581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95400" y="3086100"/>
            <a:ext cx="3581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3086100"/>
            <a:ext cx="3581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859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F61C28DC-26F3-B24E-A0BC-00E5479160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0A9B5-B2C7-C746-9129-B3698916E80B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8F5E9-2364-1447-BA6F-9A2F26B3F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9E16C-26C2-0D42-8E82-F3FC58AC4B41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5A4B2-1D22-7448-B600-1F89B8BC0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6B5BF-1A98-AD4C-BAAE-C1D1FE6D0CB3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D83F4-3CD5-A948-91E1-AD53FDEB4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C1CC9-FBC5-A64B-BAFE-9026B9852F47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87770-61BF-E943-AA67-4276D58F2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2B59D-D16D-5846-96B6-B42B59E803AB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0923F-F7E2-1E46-97C5-658E84089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FFE34-EFF5-CD4C-A95A-9E187A4131B5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E4CC4-57B3-9D49-BB22-0155DA1CB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4EE31-56ED-1747-9EB2-705E7A586EF0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3CBC-C676-0B47-B9AD-E35E67F6A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857B654B-354F-F342-95CF-AEEBE8FCA1F8}" type="datetime1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843C0F29-8761-8D46-8EFB-9D8D01B27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00050"/>
            <a:ext cx="8001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48590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  <p:sldLayoutId id="2147484305" r:id="rId12"/>
    <p:sldLayoutId id="2147484306" r:id="rId13"/>
    <p:sldLayoutId id="2147484307" r:id="rId14"/>
    <p:sldLayoutId id="2147484308" r:id="rId15"/>
    <p:sldLayoutId id="2147484309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 b="0" cap="none" spc="0">
          <a:ln>
            <a:noFill/>
          </a:ln>
          <a:solidFill>
            <a:srgbClr val="66361F"/>
          </a:solidFill>
          <a:effectLst/>
          <a:latin typeface="Neutra Text"/>
          <a:ea typeface="ＭＳ Ｐゴシック" pitchFamily="-105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D92A13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D92A13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D92A13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D92A13"/>
          </a:solidFill>
          <a:effectLst>
            <a:outerShdw blurRad="38100" dist="38100" dir="2700000" algn="tl">
              <a:srgbClr val="000000"/>
            </a:outerShdw>
          </a:effectLst>
          <a:latin typeface="Arial" pitchFamily="-105" charset="0"/>
          <a:ea typeface="ＭＳ Ｐゴシック" pitchFamily="-105" charset="-128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rgbClr val="FFFF6F"/>
          </a:solidFill>
          <a:effectLst>
            <a:outerShdw blurRad="38100" dist="38100" dir="2700000" algn="tl">
              <a:srgbClr val="000000"/>
            </a:outerShdw>
          </a:effectLst>
          <a:latin typeface="ZapfEllipt BT" pitchFamily="18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rgbClr val="FFFF6F"/>
          </a:solidFill>
          <a:effectLst>
            <a:outerShdw blurRad="38100" dist="38100" dir="2700000" algn="tl">
              <a:srgbClr val="000000"/>
            </a:outerShdw>
          </a:effectLst>
          <a:latin typeface="ZapfEllipt BT" pitchFamily="18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rgbClr val="FFFF6F"/>
          </a:solidFill>
          <a:effectLst>
            <a:outerShdw blurRad="38100" dist="38100" dir="2700000" algn="tl">
              <a:srgbClr val="000000"/>
            </a:outerShdw>
          </a:effectLst>
          <a:latin typeface="ZapfEllipt BT" pitchFamily="18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600" b="1">
          <a:solidFill>
            <a:srgbClr val="FFFF6F"/>
          </a:solidFill>
          <a:effectLst>
            <a:outerShdw blurRad="38100" dist="38100" dir="2700000" algn="tl">
              <a:srgbClr val="000000"/>
            </a:outerShdw>
          </a:effectLst>
          <a:latin typeface="ZapfEllipt BT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CC9C37"/>
        </a:buClr>
        <a:buChar char="•"/>
        <a:defRPr kumimoji="1" sz="2700" b="0" i="0">
          <a:solidFill>
            <a:schemeClr val="tx1"/>
          </a:solidFill>
          <a:effectLst/>
          <a:latin typeface="Neutra Text"/>
          <a:ea typeface="ＭＳ Ｐゴシック" pitchFamily="-105" charset="-128"/>
          <a:cs typeface="ＭＳ Ｐゴシック" pitchFamily="-105" charset="-128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CC9C37"/>
        </a:buClr>
        <a:buChar char="•"/>
        <a:defRPr kumimoji="1" sz="2700" b="0" i="0">
          <a:solidFill>
            <a:schemeClr val="tx1"/>
          </a:solidFill>
          <a:effectLst/>
          <a:latin typeface="Neutra Text"/>
          <a:ea typeface="ＭＳ Ｐゴシック" pitchFamily="-105" charset="-128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CC9C37"/>
        </a:buClr>
        <a:buChar char="•"/>
        <a:defRPr kumimoji="1" sz="2700" b="0" i="0">
          <a:solidFill>
            <a:schemeClr val="tx1"/>
          </a:solidFill>
          <a:effectLst/>
          <a:latin typeface="Neutra Text"/>
          <a:ea typeface="ＭＳ Ｐゴシック" pitchFamily="-105" charset="-128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rgbClr val="CC9C37"/>
        </a:buClr>
        <a:buChar char="•"/>
        <a:defRPr kumimoji="1" sz="2700" b="0" i="0">
          <a:solidFill>
            <a:schemeClr val="tx1"/>
          </a:solidFill>
          <a:effectLst/>
          <a:latin typeface="Neutra Text"/>
          <a:ea typeface="ＭＳ Ｐゴシック" pitchFamily="-105" charset="-128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rgbClr val="CC9C37"/>
        </a:buClr>
        <a:buChar char="•"/>
        <a:defRPr kumimoji="1" sz="2700" b="0" i="0">
          <a:solidFill>
            <a:schemeClr val="tx1"/>
          </a:solidFill>
          <a:effectLst/>
          <a:latin typeface="Neutra Text"/>
          <a:ea typeface="ＭＳ Ｐゴシック" pitchFamily="-105" charset="-128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Char char="•"/>
        <a:defRPr kumimoji="1" sz="2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Char char="•"/>
        <a:defRPr kumimoji="1" sz="2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Char char="•"/>
        <a:defRPr kumimoji="1" sz="2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Char char="•"/>
        <a:defRPr kumimoji="1" sz="27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792366A8-7335-D641-9144-F5D7CB2A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0" cap="none" spc="0">
                <a:ln>
                  <a:noFill/>
                </a:ln>
                <a:solidFill>
                  <a:srgbClr val="66361F"/>
                </a:solidFill>
                <a:effectLst/>
                <a:latin typeface="Arial"/>
                <a:ea typeface="ＭＳ Ｐゴシック" pitchFamily="-105" charset="-128"/>
                <a:cs typeface="Arial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9pPr>
          </a:lstStyle>
          <a:p>
            <a:pPr defTabSz="685800" eaLnBrk="1" hangingPunct="1">
              <a:defRPr/>
            </a:pPr>
            <a:endParaRPr lang="en-US" sz="1700" kern="0" dirty="0">
              <a:solidFill>
                <a:schemeClr val="bg1"/>
              </a:solidFill>
              <a:latin typeface="Neutra Text TF-Book"/>
              <a:ea typeface="Arial" pitchFamily="-105" charset="0"/>
              <a:cs typeface="Neutra Text TF-Book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278178" y="285750"/>
            <a:ext cx="2713422" cy="2196975"/>
          </a:xfrm>
          <a:effectLst/>
        </p:spPr>
        <p:txBody>
          <a:bodyPr/>
          <a:lstStyle/>
          <a:p>
            <a:pPr algn="r">
              <a:defRPr/>
            </a:pPr>
            <a:r>
              <a:rPr lang="en-US" sz="3200" b="1" kern="1200" dirty="0">
                <a:solidFill>
                  <a:srgbClr val="FFD549"/>
                </a:solidFill>
                <a:latin typeface="Neutra Text" panose="02000000000000000000" pitchFamily="2" charset="0"/>
              </a:rPr>
              <a:t>DECAY AND SAFETY</a:t>
            </a:r>
            <a:br>
              <a:rPr lang="en-US" sz="3200" b="1" kern="1200" dirty="0">
                <a:solidFill>
                  <a:srgbClr val="FFD549"/>
                </a:solidFill>
                <a:latin typeface="Neutra Text" panose="02000000000000000000" pitchFamily="2" charset="0"/>
              </a:rPr>
            </a:br>
            <a:br>
              <a:rPr lang="en-US" sz="3200" b="1" kern="1200" dirty="0">
                <a:solidFill>
                  <a:srgbClr val="FFD549"/>
                </a:solidFill>
                <a:latin typeface="Neutra Text" panose="02000000000000000000" pitchFamily="2" charset="0"/>
              </a:rPr>
            </a:br>
            <a:r>
              <a:rPr lang="en-US" sz="2200" kern="1200" dirty="0">
                <a:solidFill>
                  <a:schemeClr val="tx1"/>
                </a:solidFill>
                <a:latin typeface="Neutra Text Demi" panose="02000000000000000000" pitchFamily="2" charset="0"/>
              </a:rPr>
              <a:t>THE DIGITAL</a:t>
            </a:r>
            <a:br>
              <a:rPr lang="en-US" sz="2200" kern="1200" dirty="0">
                <a:solidFill>
                  <a:schemeClr val="tx1"/>
                </a:solidFill>
                <a:latin typeface="Neutra Text Demi" panose="02000000000000000000" pitchFamily="2" charset="0"/>
              </a:rPr>
            </a:br>
            <a:r>
              <a:rPr lang="en-US" sz="2200" kern="1200" dirty="0">
                <a:solidFill>
                  <a:schemeClr val="tx1"/>
                </a:solidFill>
                <a:latin typeface="Neutra Text Demi" panose="02000000000000000000" pitchFamily="2" charset="0"/>
              </a:rPr>
              <a:t>CAPTURE OF FILM</a:t>
            </a:r>
            <a:endParaRPr lang="en-US" sz="2200" dirty="0">
              <a:solidFill>
                <a:schemeClr val="tx1"/>
              </a:solidFill>
              <a:latin typeface="Neutra Text Demi" panose="02000000000000000000" pitchFamily="2" charset="0"/>
              <a:ea typeface="Arial" pitchFamily="-105" charset="0"/>
              <a:cs typeface="Neutra Text-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D34AD2-D049-654A-B640-258601842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9550"/>
            <a:ext cx="5897178" cy="4005168"/>
          </a:xfrm>
          <a:prstGeom prst="rect">
            <a:avLst/>
          </a:prstGeom>
        </p:spPr>
      </p:pic>
      <p:pic>
        <p:nvPicPr>
          <p:cNvPr id="4" name="Picture 3" descr="GW-FINALFINAL_300wi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87" y="4629824"/>
            <a:ext cx="1966912" cy="360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68DEF-BFF5-6A4E-B09F-EFBED25E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914" y="4653759"/>
            <a:ext cx="2042094" cy="3127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0BE6B9-4359-8646-8919-011A557AD8D5}"/>
              </a:ext>
            </a:extLst>
          </p:cNvPr>
          <p:cNvCxnSpPr/>
          <p:nvPr/>
        </p:nvCxnSpPr>
        <p:spPr bwMode="auto">
          <a:xfrm flipH="1">
            <a:off x="6934200" y="1428750"/>
            <a:ext cx="1943101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6">
            <a:extLst>
              <a:ext uri="{FF2B5EF4-FFF2-40B4-BE49-F238E27FC236}">
                <a16:creationId xmlns:a16="http://schemas.microsoft.com/office/drawing/2014/main" id="{8A0CEDDF-34B2-B849-AB7F-1293D0D11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275" y="3096035"/>
            <a:ext cx="2600325" cy="130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9056" tIns="34529" rIns="69056" bIns="34529">
            <a:prstTxWarp prst="textNoShape">
              <a:avLst/>
            </a:prstTxWarp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en-US" sz="1800" b="1" cap="small" dirty="0">
                <a:solidFill>
                  <a:schemeClr val="tx2"/>
                </a:solidFill>
                <a:latin typeface="Neutra Text Demi" panose="02000000000000000000" pitchFamily="2" charset="0"/>
                <a:ea typeface="Arial" pitchFamily="-105" charset="0"/>
                <a:cs typeface="Neutra Text-Bold SC"/>
              </a:rPr>
              <a:t>dt culturalheritage west coast roundtable</a:t>
            </a:r>
            <a:br>
              <a:rPr lang="en-US" sz="1800" b="1" cap="small" dirty="0">
                <a:solidFill>
                  <a:schemeClr val="tx2"/>
                </a:solidFill>
                <a:latin typeface="Neutra Text Demi" panose="02000000000000000000" pitchFamily="2" charset="0"/>
                <a:ea typeface="Arial" pitchFamily="-105" charset="0"/>
                <a:cs typeface="Neutra Text-Bold SC"/>
              </a:rPr>
            </a:br>
            <a:endParaRPr lang="en-US" sz="1800" b="1" cap="small" dirty="0">
              <a:solidFill>
                <a:schemeClr val="tx2"/>
              </a:solidFill>
              <a:latin typeface="Neutra Text Demi" panose="02000000000000000000" pitchFamily="2" charset="0"/>
              <a:ea typeface="Arial" pitchFamily="-105" charset="0"/>
              <a:cs typeface="Neutra Text-Bold SC"/>
            </a:endParaRPr>
          </a:p>
          <a:p>
            <a:pPr algn="r" eaLnBrk="0" hangingPunct="0">
              <a:lnSpc>
                <a:spcPct val="90000"/>
              </a:lnSpc>
              <a:defRPr/>
            </a:pPr>
            <a:r>
              <a:rPr lang="en-US" sz="1800" b="1" cap="small" dirty="0">
                <a:solidFill>
                  <a:schemeClr val="tx2"/>
                </a:solidFill>
                <a:latin typeface="Neutra Text Demi" panose="02000000000000000000" pitchFamily="2" charset="0"/>
                <a:ea typeface="Arial" pitchFamily="-105" charset="0"/>
                <a:cs typeface="Neutra Text-Bold SC"/>
              </a:rPr>
              <a:t>march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84D3A-307B-DB4F-9701-D496F5168FEA}"/>
              </a:ext>
            </a:extLst>
          </p:cNvPr>
          <p:cNvSpPr txBox="1"/>
          <p:nvPr/>
        </p:nvSpPr>
        <p:spPr>
          <a:xfrm>
            <a:off x="228600" y="4223244"/>
            <a:ext cx="480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eutra Text Book" panose="02000000000000000000" pitchFamily="2" charset="0"/>
              </a:rPr>
              <a:t>Overseas Weekly collection, Hoover Institution Library and Archives</a:t>
            </a:r>
          </a:p>
        </p:txBody>
      </p:sp>
    </p:spTree>
    <p:extLst>
      <p:ext uri="{BB962C8B-B14F-4D97-AF65-F5344CB8AC3E}">
        <p14:creationId xmlns:p14="http://schemas.microsoft.com/office/powerpoint/2010/main" val="25434227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69" y="1247864"/>
            <a:ext cx="5062131" cy="3838486"/>
          </a:xfrm>
        </p:spPr>
        <p:txBody>
          <a:bodyPr/>
          <a:lstStyle/>
          <a:p>
            <a:pPr marL="0" indent="0">
              <a:buClr>
                <a:srgbClr val="FFD549"/>
              </a:buClr>
              <a:buNone/>
            </a:pPr>
            <a:r>
              <a:rPr lang="en-US" sz="2400" b="1" u="sng" dirty="0"/>
              <a:t>Protect Film </a:t>
            </a:r>
            <a:r>
              <a:rPr lang="en-US" sz="2400" dirty="0"/>
              <a:t>w/ DT Film scanning kit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Avoid curved film path or rigid film holders in dedicated film scanners (e.g. </a:t>
            </a:r>
            <a:r>
              <a:rPr lang="en-US" sz="2400" dirty="0" err="1"/>
              <a:t>Flextight</a:t>
            </a:r>
            <a:r>
              <a:rPr lang="en-US" sz="2400" dirty="0"/>
              <a:t>, </a:t>
            </a:r>
            <a:r>
              <a:rPr lang="en-US" sz="2400" dirty="0" err="1"/>
              <a:t>Coolscan</a:t>
            </a:r>
            <a:r>
              <a:rPr lang="en-US" sz="2400" dirty="0"/>
              <a:t>)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Avoid heat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Avoid pressure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Keep negative visible / under your control at all times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AN or AR glass / spacers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B19B85-5284-254B-94BA-DF5B744C1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247864"/>
            <a:ext cx="3331451" cy="23667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720482-EFC4-CB44-ADC9-30EAEB1386D2}"/>
              </a:ext>
            </a:extLst>
          </p:cNvPr>
          <p:cNvSpPr/>
          <p:nvPr/>
        </p:nvSpPr>
        <p:spPr bwMode="auto">
          <a:xfrm>
            <a:off x="271870" y="-1"/>
            <a:ext cx="6967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96C12-D4AA-4B4A-8F2B-BAA43CAFA052}"/>
              </a:ext>
            </a:extLst>
          </p:cNvPr>
          <p:cNvSpPr txBox="1"/>
          <p:nvPr/>
        </p:nvSpPr>
        <p:spPr>
          <a:xfrm>
            <a:off x="500470" y="0"/>
            <a:ext cx="650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What you can do: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TOMORROW</a:t>
            </a:r>
          </a:p>
        </p:txBody>
      </p:sp>
    </p:spTree>
    <p:extLst>
      <p:ext uri="{BB962C8B-B14F-4D97-AF65-F5344CB8AC3E}">
        <p14:creationId xmlns:p14="http://schemas.microsoft.com/office/powerpoint/2010/main" val="270981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63" y="989743"/>
            <a:ext cx="4400337" cy="3963257"/>
          </a:xfrm>
        </p:spPr>
        <p:txBody>
          <a:bodyPr/>
          <a:lstStyle/>
          <a:p>
            <a:pPr marL="0" indent="0">
              <a:buClr>
                <a:srgbClr val="FFD549"/>
              </a:buClr>
              <a:buNone/>
            </a:pPr>
            <a:r>
              <a:rPr lang="en-US" sz="2400" b="1" u="sng" dirty="0"/>
              <a:t>Maximize capture quality</a:t>
            </a:r>
            <a:r>
              <a:rPr lang="en-US" sz="2400" b="1" dirty="0"/>
              <a:t> </a:t>
            </a:r>
            <a:r>
              <a:rPr lang="en-US" sz="2400" dirty="0"/>
              <a:t>and information retention</a:t>
            </a:r>
          </a:p>
          <a:p>
            <a:pPr>
              <a:buClr>
                <a:srgbClr val="FFD549"/>
              </a:buClr>
            </a:pPr>
            <a:r>
              <a:rPr lang="en-US" sz="2400" dirty="0">
                <a:solidFill>
                  <a:srgbClr val="FFD549"/>
                </a:solidFill>
              </a:rPr>
              <a:t>Capture negative as negative </a:t>
            </a:r>
            <a:r>
              <a:rPr lang="en-US" sz="2400" dirty="0"/>
              <a:t>(C1 optimizes this workflow)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Dust removal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Rocket bulb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Anti stat gun</a:t>
            </a:r>
          </a:p>
          <a:p>
            <a:pPr lvl="1">
              <a:buClr>
                <a:srgbClr val="FFD549"/>
              </a:buClr>
            </a:pPr>
            <a:r>
              <a:rPr lang="en-US" sz="2400" dirty="0" err="1"/>
              <a:t>Kinetronics</a:t>
            </a:r>
            <a:r>
              <a:rPr lang="en-US" sz="2400" dirty="0"/>
              <a:t> </a:t>
            </a:r>
            <a:r>
              <a:rPr lang="en-US" sz="2400" dirty="0" err="1"/>
              <a:t>StaticVac</a:t>
            </a:r>
            <a:br>
              <a:rPr lang="en-US" sz="2400" dirty="0"/>
            </a:br>
            <a:r>
              <a:rPr lang="en-US" sz="2400" dirty="0"/>
              <a:t>and similar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858B3-2B7B-6F4D-A94E-8292B2A6A369}"/>
              </a:ext>
            </a:extLst>
          </p:cNvPr>
          <p:cNvSpPr/>
          <p:nvPr/>
        </p:nvSpPr>
        <p:spPr bwMode="auto">
          <a:xfrm>
            <a:off x="271870" y="-1"/>
            <a:ext cx="6967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7F9F3-179B-704E-8F3D-1CB0207CACAE}"/>
              </a:ext>
            </a:extLst>
          </p:cNvPr>
          <p:cNvSpPr txBox="1"/>
          <p:nvPr/>
        </p:nvSpPr>
        <p:spPr>
          <a:xfrm>
            <a:off x="500470" y="0"/>
            <a:ext cx="650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What you can do: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TOMORROW</a:t>
            </a:r>
          </a:p>
        </p:txBody>
      </p:sp>
      <p:pic>
        <p:nvPicPr>
          <p:cNvPr id="11" name="Picture 10" descr="H69.459.2017_13AR_3836_1.jpg">
            <a:extLst>
              <a:ext uri="{FF2B5EF4-FFF2-40B4-BE49-F238E27FC236}">
                <a16:creationId xmlns:a16="http://schemas.microsoft.com/office/drawing/2014/main" id="{568152C4-A876-7A41-8CD5-A56F90F3E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84" y="989743"/>
            <a:ext cx="3726722" cy="284158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8591FB-BD06-8849-8D5A-48FBDC8C01FE}"/>
              </a:ext>
            </a:extLst>
          </p:cNvPr>
          <p:cNvSpPr txBox="1">
            <a:spLocks/>
          </p:cNvSpPr>
          <p:nvPr/>
        </p:nvSpPr>
        <p:spPr bwMode="auto">
          <a:xfrm>
            <a:off x="5202584" y="4476750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  <a:cs typeface="ＭＳ Ｐゴシック" pitchFamily="-105" charset="-128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1400" i="1" kern="0" dirty="0">
                <a:latin typeface="Neutra Text Book" panose="02000000000000000000" pitchFamily="2" charset="0"/>
              </a:rPr>
              <a:t>Iron-based developer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7D58D3-B50D-534C-846C-5029645F0C2F}"/>
              </a:ext>
            </a:extLst>
          </p:cNvPr>
          <p:cNvSpPr txBox="1"/>
          <p:nvPr/>
        </p:nvSpPr>
        <p:spPr>
          <a:xfrm>
            <a:off x="5105400" y="3850003"/>
            <a:ext cx="3823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eutra Text Book" panose="02000000000000000000" pitchFamily="2" charset="0"/>
              </a:rPr>
              <a:t>Andrew Russell wet collodion negative, Oakland Museum</a:t>
            </a:r>
          </a:p>
        </p:txBody>
      </p:sp>
    </p:spTree>
    <p:extLst>
      <p:ext uri="{BB962C8B-B14F-4D97-AF65-F5344CB8AC3E}">
        <p14:creationId xmlns:p14="http://schemas.microsoft.com/office/powerpoint/2010/main" val="11424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69.459.2008_13AR_3817_F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924" y="2609836"/>
            <a:ext cx="3329023" cy="2533665"/>
          </a:xfrm>
          <a:prstGeom prst="rect">
            <a:avLst/>
          </a:prstGeom>
        </p:spPr>
      </p:pic>
      <p:pic>
        <p:nvPicPr>
          <p:cNvPr id="5" name="Picture 4" descr="H69.459.2008_13AR_38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2" y="0"/>
            <a:ext cx="3356664" cy="2588539"/>
          </a:xfrm>
          <a:prstGeom prst="rect">
            <a:avLst/>
          </a:prstGeom>
        </p:spPr>
      </p:pic>
      <p:pic>
        <p:nvPicPr>
          <p:cNvPr id="6" name="Picture 5" descr="H69.459.2017_13AR_3838_F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43" y="2602651"/>
            <a:ext cx="3394657" cy="2540849"/>
          </a:xfrm>
          <a:prstGeom prst="rect">
            <a:avLst/>
          </a:prstGeom>
        </p:spPr>
      </p:pic>
      <p:pic>
        <p:nvPicPr>
          <p:cNvPr id="7" name="Picture 6" descr="H69.459.2017_13AR_3836_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43" y="-1"/>
            <a:ext cx="3394657" cy="258838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03441" y="147917"/>
            <a:ext cx="904319" cy="6096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IRON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791200" y="133350"/>
            <a:ext cx="908797" cy="63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B9D0D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  <a:cs typeface="ＭＳ Ｐゴシック" pitchFamily="-105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B9D0D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B9D0D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B9D0D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B9D0D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PYRO</a:t>
            </a:r>
          </a:p>
        </p:txBody>
      </p:sp>
    </p:spTree>
    <p:extLst>
      <p:ext uri="{BB962C8B-B14F-4D97-AF65-F5344CB8AC3E}">
        <p14:creationId xmlns:p14="http://schemas.microsoft.com/office/powerpoint/2010/main" val="87836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01D777-6AD6-7849-9812-387B4585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43438" y="642937"/>
            <a:ext cx="5143500" cy="3857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171613-8B68-B642-A6DB-BCEAD080ECD7}"/>
              </a:ext>
            </a:extLst>
          </p:cNvPr>
          <p:cNvSpPr/>
          <p:nvPr/>
        </p:nvSpPr>
        <p:spPr bwMode="auto">
          <a:xfrm>
            <a:off x="271870" y="-1"/>
            <a:ext cx="6967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49475F-21C3-4547-A934-17D159E89682}"/>
              </a:ext>
            </a:extLst>
          </p:cNvPr>
          <p:cNvSpPr txBox="1"/>
          <p:nvPr/>
        </p:nvSpPr>
        <p:spPr>
          <a:xfrm>
            <a:off x="500470" y="0"/>
            <a:ext cx="650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What you can do: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TOMORROW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C56071-8611-6B4C-8A6F-CF70126B8F83}"/>
              </a:ext>
            </a:extLst>
          </p:cNvPr>
          <p:cNvSpPr txBox="1">
            <a:spLocks/>
          </p:cNvSpPr>
          <p:nvPr/>
        </p:nvSpPr>
        <p:spPr bwMode="auto">
          <a:xfrm>
            <a:off x="247863" y="989743"/>
            <a:ext cx="4476537" cy="396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  <a:cs typeface="ＭＳ Ｐゴシック" pitchFamily="-105" charset="-128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defTabSz="914400">
              <a:buClr>
                <a:srgbClr val="FFD549"/>
              </a:buClr>
              <a:buFontTx/>
              <a:buNone/>
            </a:pPr>
            <a:r>
              <a:rPr lang="en-US" sz="2400" b="1" u="sng" kern="0" dirty="0"/>
              <a:t>Maximize capture quality</a:t>
            </a:r>
            <a:r>
              <a:rPr lang="en-US" sz="2400" b="1" kern="0" dirty="0"/>
              <a:t> </a:t>
            </a:r>
            <a:r>
              <a:rPr lang="en-US" sz="2400" kern="0" dirty="0"/>
              <a:t>and information retention</a:t>
            </a:r>
          </a:p>
          <a:p>
            <a:pPr defTabSz="914400">
              <a:buClr>
                <a:srgbClr val="FFD549"/>
              </a:buClr>
            </a:pPr>
            <a:r>
              <a:rPr lang="en-US" sz="2400" kern="0" dirty="0"/>
              <a:t>Capture negative as negative (C1 optimizes this workflow)</a:t>
            </a:r>
          </a:p>
          <a:p>
            <a:pPr defTabSz="914400">
              <a:buClr>
                <a:srgbClr val="FFD549"/>
              </a:buClr>
            </a:pPr>
            <a:r>
              <a:rPr lang="en-US" sz="2400" kern="0" dirty="0">
                <a:solidFill>
                  <a:srgbClr val="FFD549"/>
                </a:solidFill>
              </a:rPr>
              <a:t>Dust removal</a:t>
            </a:r>
          </a:p>
          <a:p>
            <a:pPr lvl="1" defTabSz="914400">
              <a:buClr>
                <a:srgbClr val="FFD549"/>
              </a:buClr>
            </a:pPr>
            <a:r>
              <a:rPr lang="en-US" sz="2400" kern="0" dirty="0"/>
              <a:t>Rocket bulb</a:t>
            </a:r>
          </a:p>
          <a:p>
            <a:pPr lvl="1" defTabSz="914400">
              <a:buClr>
                <a:srgbClr val="FFD549"/>
              </a:buClr>
            </a:pPr>
            <a:r>
              <a:rPr lang="en-US" sz="2400" kern="0" dirty="0"/>
              <a:t>Anti stat gun (caution)</a:t>
            </a:r>
          </a:p>
          <a:p>
            <a:pPr lvl="1" defTabSz="914400">
              <a:buClr>
                <a:srgbClr val="FFD549"/>
              </a:buClr>
            </a:pPr>
            <a:r>
              <a:rPr lang="en-US" sz="2400" kern="0" dirty="0"/>
              <a:t>Kinetronics StaticVac</a:t>
            </a:r>
            <a:br>
              <a:rPr lang="en-US" sz="2400" kern="0" dirty="0"/>
            </a:br>
            <a:r>
              <a:rPr lang="en-US" sz="2400" kern="0" dirty="0"/>
              <a:t>and similar</a:t>
            </a:r>
          </a:p>
        </p:txBody>
      </p:sp>
    </p:spTree>
    <p:extLst>
      <p:ext uri="{BB962C8B-B14F-4D97-AF65-F5344CB8AC3E}">
        <p14:creationId xmlns:p14="http://schemas.microsoft.com/office/powerpoint/2010/main" val="292432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6D5B75-171B-5548-BC95-66AA83A9F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57900" y="1532560"/>
            <a:ext cx="335280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DD42E9-2E90-9346-9740-856A17A96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122985"/>
            <a:ext cx="2215554" cy="33337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DA255D-5D51-DD44-B865-D1929ED9672F}"/>
              </a:ext>
            </a:extLst>
          </p:cNvPr>
          <p:cNvSpPr/>
          <p:nvPr/>
        </p:nvSpPr>
        <p:spPr bwMode="auto">
          <a:xfrm>
            <a:off x="271870" y="-1"/>
            <a:ext cx="6967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2D66E-512C-D041-B305-B2C7E6E14171}"/>
              </a:ext>
            </a:extLst>
          </p:cNvPr>
          <p:cNvSpPr txBox="1"/>
          <p:nvPr/>
        </p:nvSpPr>
        <p:spPr>
          <a:xfrm>
            <a:off x="500470" y="0"/>
            <a:ext cx="650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What you can do: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TOMORROW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EFD6FF-B62A-CA43-9649-1AC3C48B36BE}"/>
              </a:ext>
            </a:extLst>
          </p:cNvPr>
          <p:cNvSpPr txBox="1">
            <a:spLocks/>
          </p:cNvSpPr>
          <p:nvPr/>
        </p:nvSpPr>
        <p:spPr bwMode="auto">
          <a:xfrm>
            <a:off x="387737" y="971550"/>
            <a:ext cx="3803263" cy="418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  <a:cs typeface="ＭＳ Ｐゴシック" pitchFamily="-105" charset="-128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27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27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sz="2400" b="1" u="sng" kern="0"/>
              <a:t>Protect yourself</a:t>
            </a:r>
          </a:p>
          <a:p>
            <a:pPr defTabSz="914400">
              <a:buClr>
                <a:srgbClr val="FFD549"/>
              </a:buClr>
            </a:pPr>
            <a:r>
              <a:rPr lang="en-US" sz="2400" kern="0"/>
              <a:t>Avoid fumes</a:t>
            </a:r>
          </a:p>
          <a:p>
            <a:pPr lvl="1" defTabSz="914400">
              <a:buClr>
                <a:srgbClr val="FFD549"/>
              </a:buClr>
            </a:pPr>
            <a:r>
              <a:rPr lang="en-US" sz="2400" kern="0"/>
              <a:t>Ventilation/air exch. (?)</a:t>
            </a:r>
          </a:p>
          <a:p>
            <a:pPr lvl="1" defTabSz="914400">
              <a:buClr>
                <a:srgbClr val="FFD549"/>
              </a:buClr>
            </a:pPr>
            <a:r>
              <a:rPr lang="en-US" sz="2400" kern="0"/>
              <a:t>Elephant trunks (?)</a:t>
            </a:r>
          </a:p>
          <a:p>
            <a:pPr lvl="1" defTabSz="914400">
              <a:buClr>
                <a:srgbClr val="FFD549"/>
              </a:buClr>
            </a:pPr>
            <a:r>
              <a:rPr lang="en-US" sz="2400" kern="0"/>
              <a:t>Full-face respirators (?)</a:t>
            </a:r>
          </a:p>
          <a:p>
            <a:pPr lvl="1" defTabSz="914400">
              <a:buClr>
                <a:srgbClr val="FFD549"/>
              </a:buClr>
            </a:pPr>
            <a:r>
              <a:rPr lang="en-US" sz="2400" kern="0"/>
              <a:t>Fume hoods (!)</a:t>
            </a:r>
          </a:p>
          <a:p>
            <a:pPr defTabSz="914400">
              <a:buClr>
                <a:srgbClr val="FFD549"/>
              </a:buClr>
            </a:pPr>
            <a:r>
              <a:rPr lang="en-US" sz="2400" kern="0"/>
              <a:t>Limit quantity of film</a:t>
            </a:r>
          </a:p>
          <a:p>
            <a:pPr defTabSz="914400">
              <a:buClr>
                <a:srgbClr val="FFD549"/>
              </a:buClr>
            </a:pPr>
            <a:r>
              <a:rPr lang="en-US" sz="2400" kern="0"/>
              <a:t>Nitrile gloves</a:t>
            </a:r>
          </a:p>
          <a:p>
            <a:pPr defTabSz="914400">
              <a:buClr>
                <a:srgbClr val="FFD549"/>
              </a:buClr>
            </a:pPr>
            <a:r>
              <a:rPr lang="en-US" sz="2400" kern="0"/>
              <a:t>Air-out before handling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457215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6D5B75-171B-5548-BC95-66AA83A9F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57900" y="1532560"/>
            <a:ext cx="3352800" cy="2514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DD42E9-2E90-9346-9740-856A17A96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122985"/>
            <a:ext cx="2215554" cy="333375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DA255D-5D51-DD44-B865-D1929ED9672F}"/>
              </a:ext>
            </a:extLst>
          </p:cNvPr>
          <p:cNvSpPr/>
          <p:nvPr/>
        </p:nvSpPr>
        <p:spPr bwMode="auto">
          <a:xfrm>
            <a:off x="271870" y="-1"/>
            <a:ext cx="6967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2D66E-512C-D041-B305-B2C7E6E14171}"/>
              </a:ext>
            </a:extLst>
          </p:cNvPr>
          <p:cNvSpPr txBox="1"/>
          <p:nvPr/>
        </p:nvSpPr>
        <p:spPr>
          <a:xfrm>
            <a:off x="500470" y="0"/>
            <a:ext cx="650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What you can do: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TOMORROW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042E05-ACA5-9F4B-8A68-D6C723E6D4D8}"/>
              </a:ext>
            </a:extLst>
          </p:cNvPr>
          <p:cNvCxnSpPr>
            <a:cxnSpLocks/>
          </p:cNvCxnSpPr>
          <p:nvPr/>
        </p:nvCxnSpPr>
        <p:spPr bwMode="auto">
          <a:xfrm flipH="1">
            <a:off x="4191000" y="1122985"/>
            <a:ext cx="2215554" cy="333375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74E303-E21E-6349-AC45-92B915F419B7}"/>
              </a:ext>
            </a:extLst>
          </p:cNvPr>
          <p:cNvCxnSpPr>
            <a:cxnSpLocks/>
          </p:cNvCxnSpPr>
          <p:nvPr/>
        </p:nvCxnSpPr>
        <p:spPr bwMode="auto">
          <a:xfrm>
            <a:off x="4191000" y="1122985"/>
            <a:ext cx="2215554" cy="3343275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9F4449-8DE9-E041-8E3E-2A86BF9C3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737" y="971550"/>
            <a:ext cx="3803263" cy="4180040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/>
              <a:t>Protect yourself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Avoid fumes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Ventilation/air exch. (?)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Elephant trunks (?)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Full-face respirators (?)</a:t>
            </a:r>
          </a:p>
          <a:p>
            <a:pPr lvl="1">
              <a:buClr>
                <a:srgbClr val="FFD549"/>
              </a:buClr>
            </a:pPr>
            <a:r>
              <a:rPr lang="en-US" sz="2400" dirty="0">
                <a:solidFill>
                  <a:srgbClr val="FFD549"/>
                </a:solidFill>
              </a:rPr>
              <a:t>Fume hoods (!)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Limit quantity of film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Nitrile gloves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Air-out before handling</a:t>
            </a:r>
          </a:p>
        </p:txBody>
      </p:sp>
    </p:spTree>
    <p:extLst>
      <p:ext uri="{BB962C8B-B14F-4D97-AF65-F5344CB8AC3E}">
        <p14:creationId xmlns:p14="http://schemas.microsoft.com/office/powerpoint/2010/main" val="662564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A26D58-7844-9F44-849E-B693CA240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46213" y="642540"/>
            <a:ext cx="5140328" cy="38552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07BC29-43B0-1F48-9494-7337517E6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3" t="4173" r="5179" b="3104"/>
          <a:stretch/>
        </p:blipFill>
        <p:spPr>
          <a:xfrm rot="5400000">
            <a:off x="3981343" y="995315"/>
            <a:ext cx="2362199" cy="179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915976-DAE4-9B4F-ACB7-B85F92C48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19417"/>
            <a:ext cx="4800600" cy="23622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800" dirty="0"/>
              <a:t>Rehouse in archival enclosures</a:t>
            </a:r>
          </a:p>
          <a:p>
            <a:pPr>
              <a:buClr>
                <a:srgbClr val="FFD549"/>
              </a:buClr>
            </a:pPr>
            <a:r>
              <a:rPr lang="en-US" sz="2800" dirty="0"/>
              <a:t>Digitize</a:t>
            </a:r>
          </a:p>
          <a:p>
            <a:pPr>
              <a:buClr>
                <a:srgbClr val="FFD549"/>
              </a:buClr>
            </a:pPr>
            <a:r>
              <a:rPr lang="en-US" sz="2800" dirty="0"/>
              <a:t>Freeze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12BA88-8641-234F-AB88-6E39F240B5D7}"/>
              </a:ext>
            </a:extLst>
          </p:cNvPr>
          <p:cNvSpPr/>
          <p:nvPr/>
        </p:nvSpPr>
        <p:spPr bwMode="auto">
          <a:xfrm>
            <a:off x="271870" y="-1"/>
            <a:ext cx="6967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112349-10AA-6746-8AB6-DAE93EFEB741}"/>
              </a:ext>
            </a:extLst>
          </p:cNvPr>
          <p:cNvSpPr txBox="1"/>
          <p:nvPr/>
        </p:nvSpPr>
        <p:spPr>
          <a:xfrm>
            <a:off x="500470" y="0"/>
            <a:ext cx="650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What you can do: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LONG-TERM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9AEE28-0806-CE4E-BF5D-C5D835050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625973" y="2757324"/>
            <a:ext cx="2874694" cy="21560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7C606187-896E-7046-AC0F-444B62D76D30}"/>
              </a:ext>
            </a:extLst>
          </p:cNvPr>
          <p:cNvSpPr/>
          <p:nvPr/>
        </p:nvSpPr>
        <p:spPr bwMode="auto">
          <a:xfrm>
            <a:off x="242820" y="1731963"/>
            <a:ext cx="348070" cy="16764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1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BF5093-D12E-BB40-B8C2-2D176977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029416"/>
            <a:ext cx="4746035" cy="3794125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400" dirty="0"/>
              <a:t>Freeze first, then digitize</a:t>
            </a:r>
          </a:p>
          <a:p>
            <a:pPr>
              <a:buClr>
                <a:srgbClr val="FFD549"/>
              </a:buClr>
            </a:pPr>
            <a:endParaRPr lang="en-US" sz="2400" dirty="0"/>
          </a:p>
          <a:p>
            <a:pPr>
              <a:buClr>
                <a:srgbClr val="FFD549"/>
              </a:buClr>
            </a:pPr>
            <a:r>
              <a:rPr lang="en-US" sz="2400" dirty="0"/>
              <a:t>Freezing has many benefits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Slows all deterioration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Eliminates harmful off gassing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Inexpensive (relatively)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Gives you time</a:t>
            </a:r>
          </a:p>
        </p:txBody>
      </p:sp>
      <p:pic>
        <p:nvPicPr>
          <p:cNvPr id="6" name="rg_hi" descr="https://encrypted-tbn1.google.com/images?q=tbn:ANd9GcRXpIKTZaA1iQmHiKF8Nbkc8xQicDEYurD9N-BxEDYDW2xwiMX3CA">
            <a:extLst>
              <a:ext uri="{FF2B5EF4-FFF2-40B4-BE49-F238E27FC236}">
                <a16:creationId xmlns:a16="http://schemas.microsoft.com/office/drawing/2014/main" id="{70B25F73-249D-E447-B054-176F5AB1055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"/>
            <a:ext cx="3857627" cy="514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76DA2E-DB17-604B-B383-666147A7504F}"/>
              </a:ext>
            </a:extLst>
          </p:cNvPr>
          <p:cNvSpPr/>
          <p:nvPr/>
        </p:nvSpPr>
        <p:spPr bwMode="auto">
          <a:xfrm>
            <a:off x="271870" y="-1"/>
            <a:ext cx="6967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EF57A8-ACCE-9044-8FBD-B395C49E4629}"/>
              </a:ext>
            </a:extLst>
          </p:cNvPr>
          <p:cNvSpPr txBox="1"/>
          <p:nvPr/>
        </p:nvSpPr>
        <p:spPr>
          <a:xfrm>
            <a:off x="500470" y="0"/>
            <a:ext cx="650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What you can do: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LONG-TERM</a:t>
            </a:r>
          </a:p>
        </p:txBody>
      </p:sp>
    </p:spTree>
    <p:extLst>
      <p:ext uri="{BB962C8B-B14F-4D97-AF65-F5344CB8AC3E}">
        <p14:creationId xmlns:p14="http://schemas.microsoft.com/office/powerpoint/2010/main" val="1995782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890D5-8D28-A343-83E2-1B1155BC9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03" y="1200150"/>
            <a:ext cx="3404097" cy="2553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3121D5-AE9F-304A-B5F0-33E40941B138}"/>
              </a:ext>
            </a:extLst>
          </p:cNvPr>
          <p:cNvSpPr txBox="1"/>
          <p:nvPr/>
        </p:nvSpPr>
        <p:spPr>
          <a:xfrm>
            <a:off x="381000" y="3877330"/>
            <a:ext cx="3193865" cy="523220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i="1" dirty="0">
                <a:latin typeface="Neutra Text Book" panose="02000000000000000000" pitchFamily="2" charset="0"/>
                <a:cs typeface="Neutra Text-Book"/>
              </a:rPr>
              <a:t>Art Institute of Chicago</a:t>
            </a:r>
          </a:p>
          <a:p>
            <a:pPr>
              <a:defRPr/>
            </a:pPr>
            <a:r>
              <a:rPr lang="en-US" sz="1400" i="1" dirty="0">
                <a:latin typeface="Neutra Text Book" panose="02000000000000000000" pitchFamily="2" charset="0"/>
                <a:cs typeface="Neutra Text-Book"/>
              </a:rPr>
              <a:t>Cold Storage Vault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E9BF8A-E9C0-FE48-8CD1-53BB5EFE0A70}"/>
              </a:ext>
            </a:extLst>
          </p:cNvPr>
          <p:cNvSpPr/>
          <p:nvPr/>
        </p:nvSpPr>
        <p:spPr bwMode="auto">
          <a:xfrm>
            <a:off x="271870" y="-1"/>
            <a:ext cx="6967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BE1E5-C721-B84C-9490-8F0D6686E774}"/>
              </a:ext>
            </a:extLst>
          </p:cNvPr>
          <p:cNvSpPr txBox="1"/>
          <p:nvPr/>
        </p:nvSpPr>
        <p:spPr>
          <a:xfrm>
            <a:off x="500470" y="0"/>
            <a:ext cx="650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What you can do: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LONG-TERM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FF2F8F5-FB80-924A-BD9F-FFBCE2E54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029416"/>
            <a:ext cx="4746035" cy="3794125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400" dirty="0"/>
              <a:t>Freeze first, then digitize</a:t>
            </a:r>
          </a:p>
          <a:p>
            <a:pPr>
              <a:buClr>
                <a:srgbClr val="FFD549"/>
              </a:buClr>
            </a:pPr>
            <a:endParaRPr lang="en-US" sz="2400" dirty="0"/>
          </a:p>
          <a:p>
            <a:pPr>
              <a:buClr>
                <a:srgbClr val="FFD549"/>
              </a:buClr>
            </a:pPr>
            <a:r>
              <a:rPr lang="en-US" sz="2400" dirty="0"/>
              <a:t>Freezing has many benefits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Slows all deterioration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Eliminates harmful off gassing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Inexpensive (relatively)</a:t>
            </a:r>
          </a:p>
          <a:p>
            <a:pPr lvl="1">
              <a:buClr>
                <a:srgbClr val="FFD549"/>
              </a:buClr>
            </a:pPr>
            <a:r>
              <a:rPr lang="en-US" sz="2400" dirty="0"/>
              <a:t>Gives you time</a:t>
            </a:r>
          </a:p>
        </p:txBody>
      </p:sp>
    </p:spTree>
    <p:extLst>
      <p:ext uri="{BB962C8B-B14F-4D97-AF65-F5344CB8AC3E}">
        <p14:creationId xmlns:p14="http://schemas.microsoft.com/office/powerpoint/2010/main" val="1568504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2130" y="1089212"/>
            <a:ext cx="3810000" cy="28956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400" dirty="0">
                <a:solidFill>
                  <a:srgbClr val="FFD549"/>
                </a:solidFill>
              </a:rPr>
              <a:t>All deteriorated acetate or nitrate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Acetate emulsion stripping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Separating stuck film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Tape removal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Cleaning of negatives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Other risky treatments</a:t>
            </a:r>
          </a:p>
          <a:p>
            <a:pPr>
              <a:buClr>
                <a:srgbClr val="FFD549"/>
              </a:buClr>
            </a:pPr>
            <a:endParaRPr lang="en-US" sz="2400" dirty="0"/>
          </a:p>
        </p:txBody>
      </p:sp>
      <p:pic>
        <p:nvPicPr>
          <p:cNvPr id="6" name="Content Placeholder 3" descr="Nitrate negative deterioration.png">
            <a:extLst>
              <a:ext uri="{FF2B5EF4-FFF2-40B4-BE49-F238E27FC236}">
                <a16:creationId xmlns:a16="http://schemas.microsoft.com/office/drawing/2014/main" id="{3F6B099D-F352-4C44-B92F-06F693A90C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" r="-82"/>
          <a:stretch>
            <a:fillRect/>
          </a:stretch>
        </p:blipFill>
        <p:spPr bwMode="auto">
          <a:xfrm>
            <a:off x="2209800" y="1156656"/>
            <a:ext cx="2667452" cy="194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450260-93EC-7C49-9620-B7D00D68477E}"/>
              </a:ext>
            </a:extLst>
          </p:cNvPr>
          <p:cNvSpPr/>
          <p:nvPr/>
        </p:nvSpPr>
        <p:spPr bwMode="auto">
          <a:xfrm>
            <a:off x="271870" y="-1"/>
            <a:ext cx="71195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CCCFE-402E-7544-AB31-4DA5446A37EB}"/>
              </a:ext>
            </a:extLst>
          </p:cNvPr>
          <p:cNvSpPr txBox="1"/>
          <p:nvPr/>
        </p:nvSpPr>
        <p:spPr>
          <a:xfrm>
            <a:off x="500470" y="0"/>
            <a:ext cx="68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Deteriorated film: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OUTSOURCE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C214A-67A1-5643-9B20-7F2D23674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2132004"/>
            <a:ext cx="2209799" cy="27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2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536" y="1276350"/>
            <a:ext cx="7339264" cy="37338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3300" dirty="0"/>
              <a:t>Film deterioration and health hazards</a:t>
            </a:r>
          </a:p>
          <a:p>
            <a:pPr>
              <a:buClr>
                <a:srgbClr val="FFD549"/>
              </a:buClr>
            </a:pPr>
            <a:r>
              <a:rPr lang="en-US" sz="3300" dirty="0"/>
              <a:t>Care and capture of deteriorated film:</a:t>
            </a:r>
          </a:p>
          <a:p>
            <a:pPr lvl="1">
              <a:buClr>
                <a:srgbClr val="FFD549"/>
              </a:buClr>
            </a:pPr>
            <a:r>
              <a:rPr lang="en-US" sz="3300" dirty="0"/>
              <a:t>What you can do </a:t>
            </a:r>
            <a:r>
              <a:rPr lang="en-US" sz="3300" dirty="0">
                <a:solidFill>
                  <a:srgbClr val="FFD549"/>
                </a:solidFill>
              </a:rPr>
              <a:t>TOMORROW</a:t>
            </a:r>
          </a:p>
          <a:p>
            <a:pPr lvl="1">
              <a:buClr>
                <a:srgbClr val="FFD549"/>
              </a:buClr>
            </a:pPr>
            <a:r>
              <a:rPr lang="en-US" sz="3300" dirty="0"/>
              <a:t>What you can do </a:t>
            </a:r>
            <a:r>
              <a:rPr lang="en-US" sz="3300" dirty="0">
                <a:solidFill>
                  <a:srgbClr val="FFD549"/>
                </a:solidFill>
              </a:rPr>
              <a:t>LONG-TERM</a:t>
            </a:r>
          </a:p>
          <a:p>
            <a:pPr lvl="1">
              <a:buClr>
                <a:srgbClr val="FFD549"/>
              </a:buClr>
            </a:pPr>
            <a:r>
              <a:rPr lang="en-US" sz="3300" dirty="0"/>
              <a:t>What you can </a:t>
            </a:r>
            <a:r>
              <a:rPr lang="en-US" sz="3300" dirty="0">
                <a:solidFill>
                  <a:srgbClr val="FFD549"/>
                </a:solidFill>
              </a:rPr>
              <a:t>OUTSOURCE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5FF381-9F16-A94C-9B01-703BD721A771}"/>
              </a:ext>
            </a:extLst>
          </p:cNvPr>
          <p:cNvSpPr/>
          <p:nvPr/>
        </p:nvSpPr>
        <p:spPr bwMode="auto">
          <a:xfrm>
            <a:off x="297937" y="0"/>
            <a:ext cx="2445263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188"/>
            <a:ext cx="6000750" cy="609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33556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BAF4CB-5539-5340-9780-8D933F745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20" y="1085402"/>
            <a:ext cx="4540780" cy="2705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D750DF-D349-C84B-8FE1-6B0C72EA7697}"/>
              </a:ext>
            </a:extLst>
          </p:cNvPr>
          <p:cNvSpPr/>
          <p:nvPr/>
        </p:nvSpPr>
        <p:spPr bwMode="auto">
          <a:xfrm>
            <a:off x="271870" y="-1"/>
            <a:ext cx="71195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89AB5-D081-5C44-A66E-0DBE93C5E67D}"/>
              </a:ext>
            </a:extLst>
          </p:cNvPr>
          <p:cNvSpPr txBox="1"/>
          <p:nvPr/>
        </p:nvSpPr>
        <p:spPr>
          <a:xfrm>
            <a:off x="500470" y="0"/>
            <a:ext cx="68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Deteriorated film: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OUTSOURCE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08A336-BF97-5F4D-80C9-F043E32C0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130" y="1089212"/>
            <a:ext cx="3810000" cy="28956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400" dirty="0">
                <a:solidFill>
                  <a:srgbClr val="FFD549"/>
                </a:solidFill>
              </a:rPr>
              <a:t>All deteriorated acetate or nitrate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Acetate emulsion stripping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Separating stuck film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Tape removal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Cleaning of negatives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Other risky treatments</a:t>
            </a:r>
          </a:p>
          <a:p>
            <a:pPr>
              <a:buClr>
                <a:srgbClr val="FFD549"/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0355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T neg 1696 transmitted light.jpg">
            <a:extLst>
              <a:ext uri="{FF2B5EF4-FFF2-40B4-BE49-F238E27FC236}">
                <a16:creationId xmlns:a16="http://schemas.microsoft.com/office/drawing/2014/main" id="{B1395F9C-55D4-0940-A9C9-394B451CE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2" y="1089212"/>
            <a:ext cx="4300130" cy="34346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E1356C-4C48-7648-908C-758AB0A1F5E5}"/>
              </a:ext>
            </a:extLst>
          </p:cNvPr>
          <p:cNvSpPr/>
          <p:nvPr/>
        </p:nvSpPr>
        <p:spPr bwMode="auto">
          <a:xfrm>
            <a:off x="271870" y="-1"/>
            <a:ext cx="71195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0029AF-08E5-DF4B-B921-CB5C12398A8E}"/>
              </a:ext>
            </a:extLst>
          </p:cNvPr>
          <p:cNvSpPr txBox="1"/>
          <p:nvPr/>
        </p:nvSpPr>
        <p:spPr>
          <a:xfrm>
            <a:off x="500470" y="0"/>
            <a:ext cx="68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Deteriorated film: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OUTSOURCE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D4F7DB-8362-B940-9576-B6BF79C96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130" y="1089212"/>
            <a:ext cx="3810000" cy="28956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400" dirty="0"/>
              <a:t>All deteriorated acetate or nitrate</a:t>
            </a:r>
          </a:p>
          <a:p>
            <a:pPr>
              <a:buClr>
                <a:srgbClr val="FFD549"/>
              </a:buClr>
            </a:pPr>
            <a:r>
              <a:rPr lang="en-US" sz="2400" dirty="0">
                <a:solidFill>
                  <a:srgbClr val="FFD549"/>
                </a:solidFill>
              </a:rPr>
              <a:t>Acetate emulsion stripping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Separating stuck film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Tape removal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Cleaning of negatives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Other risky treatments</a:t>
            </a:r>
          </a:p>
          <a:p>
            <a:pPr>
              <a:buClr>
                <a:srgbClr val="FFD549"/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1391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077200" cy="6096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Plasticizer exudation from degrading 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286" y="1188049"/>
            <a:ext cx="3238500" cy="952499"/>
          </a:xfrm>
        </p:spPr>
        <p:txBody>
          <a:bodyPr>
            <a:normAutofit/>
          </a:bodyPr>
          <a:lstStyle/>
          <a:p>
            <a:pPr marL="0" indent="0">
              <a:buClr>
                <a:srgbClr val="FFD549"/>
              </a:buClr>
              <a:buNone/>
            </a:pPr>
            <a:r>
              <a:rPr lang="en-US" sz="2400" dirty="0"/>
              <a:t>Phthalate plasticizers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Liquid-filled bubbles</a:t>
            </a:r>
          </a:p>
        </p:txBody>
      </p:sp>
      <p:pic>
        <p:nvPicPr>
          <p:cNvPr id="4" name="Picture 5" descr="example_plastic_007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97953"/>
            <a:ext cx="4210050" cy="3665329"/>
          </a:xfrm>
          <a:prstGeom prst="rect">
            <a:avLst/>
          </a:prstGeom>
          <a:noFill/>
        </p:spPr>
      </p:pic>
      <p:pic>
        <p:nvPicPr>
          <p:cNvPr id="5" name="Picture 4" descr="example_plastic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0700" y="2286000"/>
            <a:ext cx="3048000" cy="2377282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3446-1F1E-A14F-99CE-418797A6483A}"/>
              </a:ext>
            </a:extLst>
          </p:cNvPr>
          <p:cNvSpPr/>
          <p:nvPr/>
        </p:nvSpPr>
        <p:spPr bwMode="auto">
          <a:xfrm>
            <a:off x="7010400" y="2647950"/>
            <a:ext cx="304800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1B6683-7A2D-4046-A364-8AFF7CE2613C}"/>
              </a:ext>
            </a:extLst>
          </p:cNvPr>
          <p:cNvCxnSpPr>
            <a:stCxn id="7" idx="1"/>
          </p:cNvCxnSpPr>
          <p:nvPr/>
        </p:nvCxnSpPr>
        <p:spPr bwMode="auto">
          <a:xfrm flipH="1" flipV="1">
            <a:off x="4819650" y="2647950"/>
            <a:ext cx="219075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03074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 base and anticurl layers- removed with acetone vs methanol-acetone mixt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74" r="42174"/>
          <a:stretch/>
        </p:blipFill>
        <p:spPr>
          <a:xfrm>
            <a:off x="-1219200" y="0"/>
            <a:ext cx="7696200" cy="5130800"/>
          </a:xfrm>
          <a:prstGeom prst="rect">
            <a:avLst/>
          </a:prstGeom>
          <a:effectLst>
            <a:outerShdw blurRad="50800" dist="50800" dir="5400000" sx="42000" sy="42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979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cetate deterioration_AT flattened pellicle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535" r="4048"/>
          <a:stretch/>
        </p:blipFill>
        <p:spPr>
          <a:xfrm>
            <a:off x="1143000" y="-7501"/>
            <a:ext cx="6858000" cy="5170802"/>
          </a:xfrm>
        </p:spPr>
      </p:pic>
    </p:spTree>
    <p:extLst>
      <p:ext uri="{BB962C8B-B14F-4D97-AF65-F5344CB8AC3E}">
        <p14:creationId xmlns:p14="http://schemas.microsoft.com/office/powerpoint/2010/main" val="1859386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1696-8x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95250"/>
            <a:ext cx="666216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40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C557A7-67BC-9249-B153-363F2073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5480"/>
            <a:ext cx="4114799" cy="514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1BD74E-91A8-5B4A-B8FB-1DE18E0F0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-5480"/>
            <a:ext cx="4114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35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7816D-7B24-4A4E-AB6B-8088B15E4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2" y="0"/>
            <a:ext cx="41148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5260F-6BC4-6D48-9D25-B2BB2B4C9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2" y="2"/>
            <a:ext cx="41147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65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7E29BE-BF5C-6547-9887-01165B3F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70" y="1089212"/>
            <a:ext cx="4638602" cy="30827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3EAF9-E1B7-1E4F-8F9F-2C43395008DD}"/>
              </a:ext>
            </a:extLst>
          </p:cNvPr>
          <p:cNvSpPr/>
          <p:nvPr/>
        </p:nvSpPr>
        <p:spPr bwMode="auto">
          <a:xfrm>
            <a:off x="271870" y="-1"/>
            <a:ext cx="71195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43E5E-7834-A649-81B9-72B49DFB4505}"/>
              </a:ext>
            </a:extLst>
          </p:cNvPr>
          <p:cNvSpPr txBox="1"/>
          <p:nvPr/>
        </p:nvSpPr>
        <p:spPr>
          <a:xfrm>
            <a:off x="500470" y="0"/>
            <a:ext cx="68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Deteriorated film: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OUTSOURCE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14CE2A-7EB0-4B4B-BA36-8D8B6BA17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130" y="1089212"/>
            <a:ext cx="3810000" cy="28956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400" dirty="0"/>
              <a:t>All deteriorated acetate or nitrate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Acetate emulsion stripping</a:t>
            </a:r>
          </a:p>
          <a:p>
            <a:pPr>
              <a:buClr>
                <a:srgbClr val="FFD549"/>
              </a:buClr>
            </a:pPr>
            <a:r>
              <a:rPr lang="en-US" sz="2400" dirty="0">
                <a:solidFill>
                  <a:srgbClr val="FFD549"/>
                </a:solidFill>
              </a:rPr>
              <a:t>Separating stuck film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Tape removal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Cleaning of negatives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Other risky treatments</a:t>
            </a:r>
          </a:p>
          <a:p>
            <a:pPr>
              <a:buClr>
                <a:srgbClr val="FFD549"/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9953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16A415-ABF2-0246-A476-7050EB4D96EF}"/>
              </a:ext>
            </a:extLst>
          </p:cNvPr>
          <p:cNvSpPr/>
          <p:nvPr/>
        </p:nvSpPr>
        <p:spPr bwMode="auto">
          <a:xfrm>
            <a:off x="271870" y="-1"/>
            <a:ext cx="71195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B4EC4-474F-164E-B32D-B0CC41DE3B39}"/>
              </a:ext>
            </a:extLst>
          </p:cNvPr>
          <p:cNvSpPr txBox="1"/>
          <p:nvPr/>
        </p:nvSpPr>
        <p:spPr>
          <a:xfrm>
            <a:off x="500470" y="0"/>
            <a:ext cx="68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Deteriorated film: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OUTSOURCE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1BEEA9-AB22-3944-AC1B-1A74AF0D4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130" y="1089212"/>
            <a:ext cx="3810000" cy="28956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400" dirty="0"/>
              <a:t>All deteriorated acetate or nitrate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Acetate emulsion stripping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Separating stuck film</a:t>
            </a:r>
          </a:p>
          <a:p>
            <a:pPr>
              <a:buClr>
                <a:srgbClr val="FFD549"/>
              </a:buClr>
            </a:pPr>
            <a:r>
              <a:rPr lang="en-US" sz="2400" dirty="0">
                <a:solidFill>
                  <a:srgbClr val="FFD549"/>
                </a:solidFill>
              </a:rPr>
              <a:t>Tape removal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Cleaning of negatives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Other risky treatments</a:t>
            </a:r>
          </a:p>
          <a:p>
            <a:pPr>
              <a:buClr>
                <a:srgbClr val="FFD549"/>
              </a:buClr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F9844-F690-114D-881D-F385F9D8E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94" y="127635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9143999" cy="5715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Film cross-sections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34627CD-91F7-634B-9349-3770D3440744}"/>
              </a:ext>
            </a:extLst>
          </p:cNvPr>
          <p:cNvGrpSpPr/>
          <p:nvPr/>
        </p:nvGrpSpPr>
        <p:grpSpPr>
          <a:xfrm>
            <a:off x="210312" y="2647950"/>
            <a:ext cx="8741664" cy="2309211"/>
            <a:chOff x="210312" y="1557939"/>
            <a:chExt cx="8741664" cy="230921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C90A568-2717-694A-9A52-C02914E40E3D}"/>
                </a:ext>
              </a:extLst>
            </p:cNvPr>
            <p:cNvGrpSpPr/>
            <p:nvPr/>
          </p:nvGrpSpPr>
          <p:grpSpPr>
            <a:xfrm>
              <a:off x="210312" y="2348114"/>
              <a:ext cx="2606040" cy="1390354"/>
              <a:chOff x="892132" y="1276350"/>
              <a:chExt cx="3173237" cy="169296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DE61514-3A84-5C44-A9B6-F0B1F4E534F9}"/>
                  </a:ext>
                </a:extLst>
              </p:cNvPr>
              <p:cNvSpPr/>
              <p:nvPr/>
            </p:nvSpPr>
            <p:spPr bwMode="auto">
              <a:xfrm>
                <a:off x="922587" y="1590440"/>
                <a:ext cx="3127609" cy="129540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6350" cap="flat" cmpd="sng" algn="ctr">
                <a:solidFill>
                  <a:schemeClr val="tx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4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0D7DF9-48C9-604F-AA8A-5FC7E75CDFD8}"/>
                  </a:ext>
                </a:extLst>
              </p:cNvPr>
              <p:cNvSpPr/>
              <p:nvPr/>
            </p:nvSpPr>
            <p:spPr bwMode="auto">
              <a:xfrm>
                <a:off x="892132" y="2893110"/>
                <a:ext cx="3173237" cy="7620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4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7F46BF39-8587-7F4F-81DA-3D1D12610377}"/>
                  </a:ext>
                </a:extLst>
              </p:cNvPr>
              <p:cNvGrpSpPr/>
              <p:nvPr/>
            </p:nvGrpSpPr>
            <p:grpSpPr>
              <a:xfrm>
                <a:off x="914400" y="1276350"/>
                <a:ext cx="3145536" cy="304800"/>
                <a:chOff x="893064" y="1276350"/>
                <a:chExt cx="3145536" cy="304800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263C0F78-8AAF-4645-A727-AACF98D37E48}"/>
                    </a:ext>
                  </a:extLst>
                </p:cNvPr>
                <p:cNvSpPr/>
                <p:nvPr/>
              </p:nvSpPr>
              <p:spPr bwMode="auto">
                <a:xfrm>
                  <a:off x="893064" y="1276350"/>
                  <a:ext cx="3145536" cy="304800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7FFBA4DB-54B4-DC48-917B-BA4A44A13EC4}"/>
                    </a:ext>
                  </a:extLst>
                </p:cNvPr>
                <p:cNvSpPr/>
                <p:nvPr/>
              </p:nvSpPr>
              <p:spPr bwMode="auto">
                <a:xfrm>
                  <a:off x="1065932" y="1327011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225EF042-158E-AC4C-939C-8D4E5BA8CE81}"/>
                    </a:ext>
                  </a:extLst>
                </p:cNvPr>
                <p:cNvSpPr/>
                <p:nvPr/>
              </p:nvSpPr>
              <p:spPr bwMode="auto">
                <a:xfrm>
                  <a:off x="959080" y="1464645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A7330E05-7014-AF4B-BA5D-426B660D54E2}"/>
                    </a:ext>
                  </a:extLst>
                </p:cNvPr>
                <p:cNvSpPr/>
                <p:nvPr/>
              </p:nvSpPr>
              <p:spPr bwMode="auto">
                <a:xfrm>
                  <a:off x="1065932" y="1488340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B32C699-0168-2F4D-9F1B-39E5E429E4F5}"/>
                    </a:ext>
                  </a:extLst>
                </p:cNvPr>
                <p:cNvSpPr/>
                <p:nvPr/>
              </p:nvSpPr>
              <p:spPr bwMode="auto">
                <a:xfrm>
                  <a:off x="1168046" y="1405955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0525ED51-770D-494E-82BE-4EACEC0CB694}"/>
                    </a:ext>
                  </a:extLst>
                </p:cNvPr>
                <p:cNvSpPr/>
                <p:nvPr/>
              </p:nvSpPr>
              <p:spPr bwMode="auto">
                <a:xfrm>
                  <a:off x="1279635" y="145378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C85DAD70-56CF-AC43-9F33-4DD8293E1C01}"/>
                    </a:ext>
                  </a:extLst>
                </p:cNvPr>
                <p:cNvSpPr/>
                <p:nvPr/>
              </p:nvSpPr>
              <p:spPr bwMode="auto">
                <a:xfrm>
                  <a:off x="1292770" y="133826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B08AB1C-05F0-A549-AEA9-873236C371E9}"/>
                    </a:ext>
                  </a:extLst>
                </p:cNvPr>
                <p:cNvSpPr/>
                <p:nvPr/>
              </p:nvSpPr>
              <p:spPr bwMode="auto">
                <a:xfrm>
                  <a:off x="1421693" y="1405955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087304B-7D7B-F844-9942-C442D3D64183}"/>
                    </a:ext>
                  </a:extLst>
                </p:cNvPr>
                <p:cNvSpPr/>
                <p:nvPr/>
              </p:nvSpPr>
              <p:spPr bwMode="auto">
                <a:xfrm>
                  <a:off x="1550616" y="1457659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DB87D1D8-86CA-0F47-820A-5A4A8655BDE1}"/>
                    </a:ext>
                  </a:extLst>
                </p:cNvPr>
                <p:cNvSpPr/>
                <p:nvPr/>
              </p:nvSpPr>
              <p:spPr bwMode="auto">
                <a:xfrm>
                  <a:off x="1775702" y="1327011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86ABB494-145E-5B49-B8A5-FBD68BFD0DF1}"/>
                    </a:ext>
                  </a:extLst>
                </p:cNvPr>
                <p:cNvSpPr/>
                <p:nvPr/>
              </p:nvSpPr>
              <p:spPr bwMode="auto">
                <a:xfrm>
                  <a:off x="1668850" y="1464645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2770EE32-DD77-664E-A466-B10163F6B019}"/>
                    </a:ext>
                  </a:extLst>
                </p:cNvPr>
                <p:cNvSpPr/>
                <p:nvPr/>
              </p:nvSpPr>
              <p:spPr bwMode="auto">
                <a:xfrm>
                  <a:off x="1877816" y="1405955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6C753A88-E56E-884D-9A1C-CA9C8BDA34B5}"/>
                    </a:ext>
                  </a:extLst>
                </p:cNvPr>
                <p:cNvSpPr/>
                <p:nvPr/>
              </p:nvSpPr>
              <p:spPr bwMode="auto">
                <a:xfrm>
                  <a:off x="1989405" y="145378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1C34ACA-6759-9340-8DF2-A3F3391B356E}"/>
                    </a:ext>
                  </a:extLst>
                </p:cNvPr>
                <p:cNvSpPr/>
                <p:nvPr/>
              </p:nvSpPr>
              <p:spPr bwMode="auto">
                <a:xfrm>
                  <a:off x="2002540" y="133826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B7C4F4E1-3D91-F74F-954B-2FF95FE58309}"/>
                    </a:ext>
                  </a:extLst>
                </p:cNvPr>
                <p:cNvSpPr/>
                <p:nvPr/>
              </p:nvSpPr>
              <p:spPr bwMode="auto">
                <a:xfrm>
                  <a:off x="2131463" y="1405955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0C709815-FCC6-1D4A-A890-CBE7A6D1BD69}"/>
                    </a:ext>
                  </a:extLst>
                </p:cNvPr>
                <p:cNvSpPr/>
                <p:nvPr/>
              </p:nvSpPr>
              <p:spPr bwMode="auto">
                <a:xfrm>
                  <a:off x="2260386" y="1457659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7C888461-D925-D440-B276-42493B09A098}"/>
                    </a:ext>
                  </a:extLst>
                </p:cNvPr>
                <p:cNvSpPr/>
                <p:nvPr/>
              </p:nvSpPr>
              <p:spPr bwMode="auto">
                <a:xfrm>
                  <a:off x="2726952" y="1377516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9298B57-5AC3-7A48-A5E0-84514A3A4E74}"/>
                    </a:ext>
                  </a:extLst>
                </p:cNvPr>
                <p:cNvSpPr/>
                <p:nvPr/>
              </p:nvSpPr>
              <p:spPr bwMode="auto">
                <a:xfrm>
                  <a:off x="2592200" y="145749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91005E11-F2C3-C042-B38F-A48FB9857C5A}"/>
                    </a:ext>
                  </a:extLst>
                </p:cNvPr>
                <p:cNvSpPr/>
                <p:nvPr/>
              </p:nvSpPr>
              <p:spPr bwMode="auto">
                <a:xfrm>
                  <a:off x="2372468" y="1359774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6F408A87-62E5-5D42-818C-43F70F08E71E}"/>
                    </a:ext>
                  </a:extLst>
                </p:cNvPr>
                <p:cNvSpPr/>
                <p:nvPr/>
              </p:nvSpPr>
              <p:spPr bwMode="auto">
                <a:xfrm>
                  <a:off x="2912756" y="1446631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83F5CC27-E9B7-284B-9A06-12101DB771A4}"/>
                    </a:ext>
                  </a:extLst>
                </p:cNvPr>
                <p:cNvSpPr/>
                <p:nvPr/>
              </p:nvSpPr>
              <p:spPr bwMode="auto">
                <a:xfrm>
                  <a:off x="2925891" y="1331111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4D4BD5F7-D9DB-FC45-BAB6-D7C0D978C4C8}"/>
                    </a:ext>
                  </a:extLst>
                </p:cNvPr>
                <p:cNvSpPr/>
                <p:nvPr/>
              </p:nvSpPr>
              <p:spPr bwMode="auto">
                <a:xfrm>
                  <a:off x="3054813" y="139880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9ADC7B8-385C-B14C-AC2E-95277E743740}"/>
                    </a:ext>
                  </a:extLst>
                </p:cNvPr>
                <p:cNvSpPr/>
                <p:nvPr/>
              </p:nvSpPr>
              <p:spPr bwMode="auto">
                <a:xfrm>
                  <a:off x="3183736" y="1450507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02CC487-0044-2C47-BFDB-B1FFD9D7492C}"/>
                    </a:ext>
                  </a:extLst>
                </p:cNvPr>
                <p:cNvSpPr/>
                <p:nvPr/>
              </p:nvSpPr>
              <p:spPr bwMode="auto">
                <a:xfrm>
                  <a:off x="3377736" y="134339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F7D53C1D-312B-3443-96B5-1AB8F5BE23EC}"/>
                    </a:ext>
                  </a:extLst>
                </p:cNvPr>
                <p:cNvSpPr/>
                <p:nvPr/>
              </p:nvSpPr>
              <p:spPr bwMode="auto">
                <a:xfrm>
                  <a:off x="3350648" y="145749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A0D728-6476-784C-926D-1176AEA8CE3F}"/>
                    </a:ext>
                  </a:extLst>
                </p:cNvPr>
                <p:cNvSpPr/>
                <p:nvPr/>
              </p:nvSpPr>
              <p:spPr bwMode="auto">
                <a:xfrm>
                  <a:off x="3559614" y="139880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2CB4821E-5FF9-354F-900D-6DC76919079B}"/>
                    </a:ext>
                  </a:extLst>
                </p:cNvPr>
                <p:cNvSpPr/>
                <p:nvPr/>
              </p:nvSpPr>
              <p:spPr bwMode="auto">
                <a:xfrm>
                  <a:off x="3671203" y="1446631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7D6A6337-DF4A-4A45-B2BB-BA5271C1A878}"/>
                    </a:ext>
                  </a:extLst>
                </p:cNvPr>
                <p:cNvSpPr/>
                <p:nvPr/>
              </p:nvSpPr>
              <p:spPr bwMode="auto">
                <a:xfrm>
                  <a:off x="3684338" y="1331111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CAE91B74-3560-A447-A135-5940060BA9AF}"/>
                    </a:ext>
                  </a:extLst>
                </p:cNvPr>
                <p:cNvSpPr/>
                <p:nvPr/>
              </p:nvSpPr>
              <p:spPr bwMode="auto">
                <a:xfrm>
                  <a:off x="3813260" y="1398803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DA264E62-FDEB-084E-936F-CAD91C4846A0}"/>
                    </a:ext>
                  </a:extLst>
                </p:cNvPr>
                <p:cNvSpPr/>
                <p:nvPr/>
              </p:nvSpPr>
              <p:spPr bwMode="auto">
                <a:xfrm>
                  <a:off x="3942183" y="1450507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FBFA5C8-3DFC-3B43-9C87-D8A9B56D22C0}"/>
                    </a:ext>
                  </a:extLst>
                </p:cNvPr>
                <p:cNvSpPr/>
                <p:nvPr/>
              </p:nvSpPr>
              <p:spPr bwMode="auto">
                <a:xfrm>
                  <a:off x="2431390" y="1460836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CB66AF69-0614-EE4C-9CC3-32FD096D76AC}"/>
                    </a:ext>
                  </a:extLst>
                </p:cNvPr>
                <p:cNvSpPr/>
                <p:nvPr/>
              </p:nvSpPr>
              <p:spPr bwMode="auto">
                <a:xfrm>
                  <a:off x="2227363" y="1354556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578AAC69-B2F9-5C4C-91A3-4EEFA83CBDAB}"/>
                    </a:ext>
                  </a:extLst>
                </p:cNvPr>
                <p:cNvSpPr/>
                <p:nvPr/>
              </p:nvSpPr>
              <p:spPr bwMode="auto">
                <a:xfrm>
                  <a:off x="3231753" y="1340815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3A8F12BC-9F70-124F-9644-3D5E5F524E3C}"/>
                    </a:ext>
                  </a:extLst>
                </p:cNvPr>
                <p:cNvSpPr/>
                <p:nvPr/>
              </p:nvSpPr>
              <p:spPr bwMode="auto">
                <a:xfrm>
                  <a:off x="2547918" y="1343694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42281D1A-EA2D-ED4E-9E5A-F72EA938FF3D}"/>
                    </a:ext>
                  </a:extLst>
                </p:cNvPr>
                <p:cNvSpPr/>
                <p:nvPr/>
              </p:nvSpPr>
              <p:spPr bwMode="auto">
                <a:xfrm>
                  <a:off x="1584608" y="1364245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7CBC39F2-DAE4-E845-B611-8D5F1F25B633}"/>
                    </a:ext>
                  </a:extLst>
                </p:cNvPr>
                <p:cNvSpPr/>
                <p:nvPr/>
              </p:nvSpPr>
              <p:spPr bwMode="auto">
                <a:xfrm>
                  <a:off x="3479923" y="1475069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6C27E514-69DD-B444-A83C-E9AB784E563F}"/>
                    </a:ext>
                  </a:extLst>
                </p:cNvPr>
                <p:cNvSpPr/>
                <p:nvPr/>
              </p:nvSpPr>
              <p:spPr bwMode="auto">
                <a:xfrm>
                  <a:off x="2779556" y="1469959"/>
                  <a:ext cx="62172" cy="69115"/>
                </a:xfrm>
                <a:custGeom>
                  <a:avLst/>
                  <a:gdLst>
                    <a:gd name="connsiteX0" fmla="*/ 606545 w 712423"/>
                    <a:gd name="connsiteY0" fmla="*/ 0 h 596766"/>
                    <a:gd name="connsiteX1" fmla="*/ 539168 w 712423"/>
                    <a:gd name="connsiteY1" fmla="*/ 38501 h 596766"/>
                    <a:gd name="connsiteX2" fmla="*/ 510292 w 712423"/>
                    <a:gd name="connsiteY2" fmla="*/ 67377 h 596766"/>
                    <a:gd name="connsiteX3" fmla="*/ 452540 w 712423"/>
                    <a:gd name="connsiteY3" fmla="*/ 105878 h 596766"/>
                    <a:gd name="connsiteX4" fmla="*/ 394789 w 712423"/>
                    <a:gd name="connsiteY4" fmla="*/ 154004 h 596766"/>
                    <a:gd name="connsiteX5" fmla="*/ 356288 w 712423"/>
                    <a:gd name="connsiteY5" fmla="*/ 211756 h 596766"/>
                    <a:gd name="connsiteX6" fmla="*/ 337037 w 712423"/>
                    <a:gd name="connsiteY6" fmla="*/ 240631 h 596766"/>
                    <a:gd name="connsiteX7" fmla="*/ 317787 w 712423"/>
                    <a:gd name="connsiteY7" fmla="*/ 269507 h 596766"/>
                    <a:gd name="connsiteX8" fmla="*/ 298536 w 712423"/>
                    <a:gd name="connsiteY8" fmla="*/ 327259 h 596766"/>
                    <a:gd name="connsiteX9" fmla="*/ 327412 w 712423"/>
                    <a:gd name="connsiteY9" fmla="*/ 490888 h 596766"/>
                    <a:gd name="connsiteX10" fmla="*/ 356288 w 712423"/>
                    <a:gd name="connsiteY10" fmla="*/ 548640 h 596766"/>
                    <a:gd name="connsiteX11" fmla="*/ 442915 w 712423"/>
                    <a:gd name="connsiteY11" fmla="*/ 587141 h 596766"/>
                    <a:gd name="connsiteX12" fmla="*/ 471791 w 712423"/>
                    <a:gd name="connsiteY12" fmla="*/ 596766 h 596766"/>
                    <a:gd name="connsiteX13" fmla="*/ 548793 w 712423"/>
                    <a:gd name="connsiteY13" fmla="*/ 577516 h 596766"/>
                    <a:gd name="connsiteX14" fmla="*/ 568044 w 712423"/>
                    <a:gd name="connsiteY14" fmla="*/ 548640 h 596766"/>
                    <a:gd name="connsiteX15" fmla="*/ 539168 w 712423"/>
                    <a:gd name="connsiteY15" fmla="*/ 433137 h 596766"/>
                    <a:gd name="connsiteX16" fmla="*/ 519917 w 712423"/>
                    <a:gd name="connsiteY16" fmla="*/ 404261 h 596766"/>
                    <a:gd name="connsiteX17" fmla="*/ 491042 w 712423"/>
                    <a:gd name="connsiteY17" fmla="*/ 394636 h 596766"/>
                    <a:gd name="connsiteX18" fmla="*/ 462166 w 712423"/>
                    <a:gd name="connsiteY18" fmla="*/ 375385 h 596766"/>
                    <a:gd name="connsiteX19" fmla="*/ 365913 w 712423"/>
                    <a:gd name="connsiteY19" fmla="*/ 346509 h 596766"/>
                    <a:gd name="connsiteX20" fmla="*/ 298536 w 712423"/>
                    <a:gd name="connsiteY20" fmla="*/ 336884 h 596766"/>
                    <a:gd name="connsiteX21" fmla="*/ 250410 w 712423"/>
                    <a:gd name="connsiteY21" fmla="*/ 327259 h 596766"/>
                    <a:gd name="connsiteX22" fmla="*/ 192658 w 712423"/>
                    <a:gd name="connsiteY22" fmla="*/ 308008 h 596766"/>
                    <a:gd name="connsiteX23" fmla="*/ 173408 w 712423"/>
                    <a:gd name="connsiteY23" fmla="*/ 279133 h 596766"/>
                    <a:gd name="connsiteX24" fmla="*/ 202284 w 712423"/>
                    <a:gd name="connsiteY24" fmla="*/ 182880 h 596766"/>
                    <a:gd name="connsiteX25" fmla="*/ 231159 w 712423"/>
                    <a:gd name="connsiteY25" fmla="*/ 173255 h 596766"/>
                    <a:gd name="connsiteX26" fmla="*/ 288911 w 712423"/>
                    <a:gd name="connsiteY26" fmla="*/ 144379 h 596766"/>
                    <a:gd name="connsiteX27" fmla="*/ 500667 w 712423"/>
                    <a:gd name="connsiteY27" fmla="*/ 163629 h 596766"/>
                    <a:gd name="connsiteX28" fmla="*/ 529543 w 712423"/>
                    <a:gd name="connsiteY28" fmla="*/ 173255 h 596766"/>
                    <a:gd name="connsiteX29" fmla="*/ 558418 w 712423"/>
                    <a:gd name="connsiteY29" fmla="*/ 231006 h 596766"/>
                    <a:gd name="connsiteX30" fmla="*/ 577669 w 712423"/>
                    <a:gd name="connsiteY30" fmla="*/ 259882 h 596766"/>
                    <a:gd name="connsiteX31" fmla="*/ 558418 w 712423"/>
                    <a:gd name="connsiteY31" fmla="*/ 317634 h 596766"/>
                    <a:gd name="connsiteX32" fmla="*/ 529543 w 712423"/>
                    <a:gd name="connsiteY32" fmla="*/ 375385 h 596766"/>
                    <a:gd name="connsiteX33" fmla="*/ 500667 w 712423"/>
                    <a:gd name="connsiteY33" fmla="*/ 404261 h 596766"/>
                    <a:gd name="connsiteX34" fmla="*/ 442915 w 712423"/>
                    <a:gd name="connsiteY34" fmla="*/ 452387 h 596766"/>
                    <a:gd name="connsiteX35" fmla="*/ 423665 w 712423"/>
                    <a:gd name="connsiteY35" fmla="*/ 481263 h 596766"/>
                    <a:gd name="connsiteX36" fmla="*/ 337037 w 712423"/>
                    <a:gd name="connsiteY36" fmla="*/ 529389 h 596766"/>
                    <a:gd name="connsiteX37" fmla="*/ 134907 w 712423"/>
                    <a:gd name="connsiteY37" fmla="*/ 519764 h 596766"/>
                    <a:gd name="connsiteX38" fmla="*/ 106031 w 712423"/>
                    <a:gd name="connsiteY38" fmla="*/ 500514 h 596766"/>
                    <a:gd name="connsiteX39" fmla="*/ 86780 w 712423"/>
                    <a:gd name="connsiteY39" fmla="*/ 442762 h 596766"/>
                    <a:gd name="connsiteX40" fmla="*/ 96406 w 712423"/>
                    <a:gd name="connsiteY40" fmla="*/ 250257 h 596766"/>
                    <a:gd name="connsiteX41" fmla="*/ 125282 w 712423"/>
                    <a:gd name="connsiteY41" fmla="*/ 144379 h 596766"/>
                    <a:gd name="connsiteX42" fmla="*/ 183033 w 712423"/>
                    <a:gd name="connsiteY42" fmla="*/ 96253 h 596766"/>
                    <a:gd name="connsiteX43" fmla="*/ 211909 w 712423"/>
                    <a:gd name="connsiteY43" fmla="*/ 86627 h 596766"/>
                    <a:gd name="connsiteX44" fmla="*/ 250410 w 712423"/>
                    <a:gd name="connsiteY44" fmla="*/ 77002 h 596766"/>
                    <a:gd name="connsiteX45" fmla="*/ 298536 w 712423"/>
                    <a:gd name="connsiteY45" fmla="*/ 67377 h 596766"/>
                    <a:gd name="connsiteX46" fmla="*/ 404414 w 712423"/>
                    <a:gd name="connsiteY46" fmla="*/ 38501 h 596766"/>
                    <a:gd name="connsiteX47" fmla="*/ 577669 w 712423"/>
                    <a:gd name="connsiteY47" fmla="*/ 57751 h 596766"/>
                    <a:gd name="connsiteX48" fmla="*/ 635420 w 712423"/>
                    <a:gd name="connsiteY48" fmla="*/ 77002 h 596766"/>
                    <a:gd name="connsiteX49" fmla="*/ 683547 w 712423"/>
                    <a:gd name="connsiteY49" fmla="*/ 154004 h 596766"/>
                    <a:gd name="connsiteX50" fmla="*/ 693172 w 712423"/>
                    <a:gd name="connsiteY50" fmla="*/ 182880 h 596766"/>
                    <a:gd name="connsiteX51" fmla="*/ 702797 w 712423"/>
                    <a:gd name="connsiteY51" fmla="*/ 211756 h 596766"/>
                    <a:gd name="connsiteX52" fmla="*/ 693172 w 712423"/>
                    <a:gd name="connsiteY52" fmla="*/ 288758 h 596766"/>
                    <a:gd name="connsiteX53" fmla="*/ 673922 w 712423"/>
                    <a:gd name="connsiteY53" fmla="*/ 346509 h 596766"/>
                    <a:gd name="connsiteX54" fmla="*/ 664296 w 712423"/>
                    <a:gd name="connsiteY54" fmla="*/ 375385 h 596766"/>
                    <a:gd name="connsiteX55" fmla="*/ 645046 w 712423"/>
                    <a:gd name="connsiteY55" fmla="*/ 404261 h 596766"/>
                    <a:gd name="connsiteX56" fmla="*/ 635420 w 712423"/>
                    <a:gd name="connsiteY56" fmla="*/ 433137 h 596766"/>
                    <a:gd name="connsiteX57" fmla="*/ 616170 w 712423"/>
                    <a:gd name="connsiteY57" fmla="*/ 462013 h 596766"/>
                    <a:gd name="connsiteX58" fmla="*/ 558418 w 712423"/>
                    <a:gd name="connsiteY58" fmla="*/ 481263 h 596766"/>
                    <a:gd name="connsiteX59" fmla="*/ 529543 w 712423"/>
                    <a:gd name="connsiteY59" fmla="*/ 500514 h 596766"/>
                    <a:gd name="connsiteX60" fmla="*/ 442915 w 712423"/>
                    <a:gd name="connsiteY60" fmla="*/ 481263 h 596766"/>
                    <a:gd name="connsiteX61" fmla="*/ 356288 w 712423"/>
                    <a:gd name="connsiteY61" fmla="*/ 462013 h 596766"/>
                    <a:gd name="connsiteX62" fmla="*/ 250410 w 712423"/>
                    <a:gd name="connsiteY62" fmla="*/ 442762 h 596766"/>
                    <a:gd name="connsiteX63" fmla="*/ 134907 w 712423"/>
                    <a:gd name="connsiteY63" fmla="*/ 433137 h 596766"/>
                    <a:gd name="connsiteX64" fmla="*/ 77155 w 712423"/>
                    <a:gd name="connsiteY64" fmla="*/ 423511 h 596766"/>
                    <a:gd name="connsiteX65" fmla="*/ 19404 w 712423"/>
                    <a:gd name="connsiteY65" fmla="*/ 404261 h 596766"/>
                    <a:gd name="connsiteX66" fmla="*/ 9778 w 712423"/>
                    <a:gd name="connsiteY66" fmla="*/ 308008 h 596766"/>
                    <a:gd name="connsiteX67" fmla="*/ 19404 w 712423"/>
                    <a:gd name="connsiteY67" fmla="*/ 259882 h 596766"/>
                    <a:gd name="connsiteX68" fmla="*/ 77155 w 712423"/>
                    <a:gd name="connsiteY68" fmla="*/ 231006 h 596766"/>
                    <a:gd name="connsiteX69" fmla="*/ 240785 w 712423"/>
                    <a:gd name="connsiteY69" fmla="*/ 250257 h 596766"/>
                    <a:gd name="connsiteX70" fmla="*/ 308162 w 712423"/>
                    <a:gd name="connsiteY70" fmla="*/ 259882 h 596766"/>
                    <a:gd name="connsiteX71" fmla="*/ 375538 w 712423"/>
                    <a:gd name="connsiteY71" fmla="*/ 279133 h 596766"/>
                    <a:gd name="connsiteX72" fmla="*/ 462166 w 712423"/>
                    <a:gd name="connsiteY72" fmla="*/ 298383 h 596766"/>
                    <a:gd name="connsiteX73" fmla="*/ 654671 w 712423"/>
                    <a:gd name="connsiteY73" fmla="*/ 288758 h 596766"/>
                    <a:gd name="connsiteX74" fmla="*/ 683547 w 712423"/>
                    <a:gd name="connsiteY74" fmla="*/ 259882 h 596766"/>
                    <a:gd name="connsiteX75" fmla="*/ 712423 w 712423"/>
                    <a:gd name="connsiteY75" fmla="*/ 202130 h 596766"/>
                    <a:gd name="connsiteX76" fmla="*/ 702797 w 712423"/>
                    <a:gd name="connsiteY76" fmla="*/ 154004 h 596766"/>
                    <a:gd name="connsiteX77" fmla="*/ 616170 w 712423"/>
                    <a:gd name="connsiteY77" fmla="*/ 105878 h 596766"/>
                    <a:gd name="connsiteX78" fmla="*/ 539168 w 712423"/>
                    <a:gd name="connsiteY78" fmla="*/ 86627 h 596766"/>
                    <a:gd name="connsiteX79" fmla="*/ 462166 w 712423"/>
                    <a:gd name="connsiteY79" fmla="*/ 105878 h 596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12423" h="596766">
                      <a:moveTo>
                        <a:pt x="606545" y="0"/>
                      </a:moveTo>
                      <a:cubicBezTo>
                        <a:pt x="584086" y="12834"/>
                        <a:pt x="560359" y="23667"/>
                        <a:pt x="539168" y="38501"/>
                      </a:cubicBezTo>
                      <a:cubicBezTo>
                        <a:pt x="528016" y="46307"/>
                        <a:pt x="521037" y="59020"/>
                        <a:pt x="510292" y="67377"/>
                      </a:cubicBezTo>
                      <a:cubicBezTo>
                        <a:pt x="492029" y="81581"/>
                        <a:pt x="471791" y="93044"/>
                        <a:pt x="452540" y="105878"/>
                      </a:cubicBezTo>
                      <a:cubicBezTo>
                        <a:pt x="426873" y="122989"/>
                        <a:pt x="414742" y="128350"/>
                        <a:pt x="394789" y="154004"/>
                      </a:cubicBezTo>
                      <a:cubicBezTo>
                        <a:pt x="380585" y="172267"/>
                        <a:pt x="369122" y="192505"/>
                        <a:pt x="356288" y="211756"/>
                      </a:cubicBezTo>
                      <a:lnTo>
                        <a:pt x="337037" y="240631"/>
                      </a:lnTo>
                      <a:cubicBezTo>
                        <a:pt x="330620" y="250256"/>
                        <a:pt x="321445" y="258533"/>
                        <a:pt x="317787" y="269507"/>
                      </a:cubicBezTo>
                      <a:lnTo>
                        <a:pt x="298536" y="327259"/>
                      </a:lnTo>
                      <a:cubicBezTo>
                        <a:pt x="309999" y="453347"/>
                        <a:pt x="296956" y="399517"/>
                        <a:pt x="327412" y="490888"/>
                      </a:cubicBezTo>
                      <a:cubicBezTo>
                        <a:pt x="335241" y="514374"/>
                        <a:pt x="337628" y="529981"/>
                        <a:pt x="356288" y="548640"/>
                      </a:cubicBezTo>
                      <a:cubicBezTo>
                        <a:pt x="379166" y="571518"/>
                        <a:pt x="414326" y="577611"/>
                        <a:pt x="442915" y="587141"/>
                      </a:cubicBezTo>
                      <a:lnTo>
                        <a:pt x="471791" y="596766"/>
                      </a:lnTo>
                      <a:cubicBezTo>
                        <a:pt x="474187" y="596287"/>
                        <a:pt x="538928" y="585408"/>
                        <a:pt x="548793" y="577516"/>
                      </a:cubicBezTo>
                      <a:cubicBezTo>
                        <a:pt x="557826" y="570289"/>
                        <a:pt x="561627" y="558265"/>
                        <a:pt x="568044" y="548640"/>
                      </a:cubicBezTo>
                      <a:cubicBezTo>
                        <a:pt x="563233" y="519776"/>
                        <a:pt x="556114" y="458556"/>
                        <a:pt x="539168" y="433137"/>
                      </a:cubicBezTo>
                      <a:cubicBezTo>
                        <a:pt x="532751" y="423512"/>
                        <a:pt x="528950" y="411488"/>
                        <a:pt x="519917" y="404261"/>
                      </a:cubicBezTo>
                      <a:cubicBezTo>
                        <a:pt x="511995" y="397923"/>
                        <a:pt x="500667" y="397844"/>
                        <a:pt x="491042" y="394636"/>
                      </a:cubicBezTo>
                      <a:cubicBezTo>
                        <a:pt x="481417" y="388219"/>
                        <a:pt x="472737" y="380083"/>
                        <a:pt x="462166" y="375385"/>
                      </a:cubicBezTo>
                      <a:cubicBezTo>
                        <a:pt x="444788" y="367662"/>
                        <a:pt x="389598" y="350815"/>
                        <a:pt x="365913" y="346509"/>
                      </a:cubicBezTo>
                      <a:cubicBezTo>
                        <a:pt x="343592" y="342451"/>
                        <a:pt x="320914" y="340614"/>
                        <a:pt x="298536" y="336884"/>
                      </a:cubicBezTo>
                      <a:cubicBezTo>
                        <a:pt x="282399" y="334195"/>
                        <a:pt x="266193" y="331564"/>
                        <a:pt x="250410" y="327259"/>
                      </a:cubicBezTo>
                      <a:cubicBezTo>
                        <a:pt x="230833" y="321920"/>
                        <a:pt x="192658" y="308008"/>
                        <a:pt x="192658" y="308008"/>
                      </a:cubicBezTo>
                      <a:cubicBezTo>
                        <a:pt x="186241" y="298383"/>
                        <a:pt x="174559" y="290643"/>
                        <a:pt x="173408" y="279133"/>
                      </a:cubicBezTo>
                      <a:cubicBezTo>
                        <a:pt x="170990" y="254949"/>
                        <a:pt x="177424" y="202768"/>
                        <a:pt x="202284" y="182880"/>
                      </a:cubicBezTo>
                      <a:cubicBezTo>
                        <a:pt x="210206" y="176542"/>
                        <a:pt x="221534" y="176463"/>
                        <a:pt x="231159" y="173255"/>
                      </a:cubicBezTo>
                      <a:cubicBezTo>
                        <a:pt x="245760" y="163521"/>
                        <a:pt x="268985" y="144379"/>
                        <a:pt x="288911" y="144379"/>
                      </a:cubicBezTo>
                      <a:cubicBezTo>
                        <a:pt x="357721" y="144379"/>
                        <a:pt x="431680" y="155006"/>
                        <a:pt x="500667" y="163629"/>
                      </a:cubicBezTo>
                      <a:cubicBezTo>
                        <a:pt x="510292" y="166838"/>
                        <a:pt x="521620" y="166917"/>
                        <a:pt x="529543" y="173255"/>
                      </a:cubicBezTo>
                      <a:cubicBezTo>
                        <a:pt x="552531" y="191645"/>
                        <a:pt x="546793" y="207756"/>
                        <a:pt x="558418" y="231006"/>
                      </a:cubicBezTo>
                      <a:cubicBezTo>
                        <a:pt x="563591" y="241353"/>
                        <a:pt x="571252" y="250257"/>
                        <a:pt x="577669" y="259882"/>
                      </a:cubicBezTo>
                      <a:lnTo>
                        <a:pt x="558418" y="317634"/>
                      </a:lnTo>
                      <a:cubicBezTo>
                        <a:pt x="548772" y="346573"/>
                        <a:pt x="550274" y="350507"/>
                        <a:pt x="529543" y="375385"/>
                      </a:cubicBezTo>
                      <a:cubicBezTo>
                        <a:pt x="520829" y="385842"/>
                        <a:pt x="511124" y="395547"/>
                        <a:pt x="500667" y="404261"/>
                      </a:cubicBezTo>
                      <a:cubicBezTo>
                        <a:pt x="459368" y="438676"/>
                        <a:pt x="481261" y="406371"/>
                        <a:pt x="442915" y="452387"/>
                      </a:cubicBezTo>
                      <a:cubicBezTo>
                        <a:pt x="435509" y="461274"/>
                        <a:pt x="432371" y="473645"/>
                        <a:pt x="423665" y="481263"/>
                      </a:cubicBezTo>
                      <a:cubicBezTo>
                        <a:pt x="382931" y="516906"/>
                        <a:pt x="376697" y="516169"/>
                        <a:pt x="337037" y="529389"/>
                      </a:cubicBezTo>
                      <a:cubicBezTo>
                        <a:pt x="269660" y="526181"/>
                        <a:pt x="201839" y="528130"/>
                        <a:pt x="134907" y="519764"/>
                      </a:cubicBezTo>
                      <a:cubicBezTo>
                        <a:pt x="123428" y="518329"/>
                        <a:pt x="112162" y="510324"/>
                        <a:pt x="106031" y="500514"/>
                      </a:cubicBezTo>
                      <a:cubicBezTo>
                        <a:pt x="95276" y="483306"/>
                        <a:pt x="86780" y="442762"/>
                        <a:pt x="86780" y="442762"/>
                      </a:cubicBezTo>
                      <a:cubicBezTo>
                        <a:pt x="89989" y="378594"/>
                        <a:pt x="91282" y="314301"/>
                        <a:pt x="96406" y="250257"/>
                      </a:cubicBezTo>
                      <a:cubicBezTo>
                        <a:pt x="97714" y="233911"/>
                        <a:pt x="116109" y="153552"/>
                        <a:pt x="125282" y="144379"/>
                      </a:cubicBezTo>
                      <a:cubicBezTo>
                        <a:pt x="146572" y="123089"/>
                        <a:pt x="156229" y="109655"/>
                        <a:pt x="183033" y="96253"/>
                      </a:cubicBezTo>
                      <a:cubicBezTo>
                        <a:pt x="192108" y="91716"/>
                        <a:pt x="202153" y="89414"/>
                        <a:pt x="211909" y="86627"/>
                      </a:cubicBezTo>
                      <a:cubicBezTo>
                        <a:pt x="224629" y="82993"/>
                        <a:pt x="237496" y="79872"/>
                        <a:pt x="250410" y="77002"/>
                      </a:cubicBezTo>
                      <a:cubicBezTo>
                        <a:pt x="266380" y="73453"/>
                        <a:pt x="282753" y="71682"/>
                        <a:pt x="298536" y="67377"/>
                      </a:cubicBezTo>
                      <a:cubicBezTo>
                        <a:pt x="432867" y="30741"/>
                        <a:pt x="287163" y="61951"/>
                        <a:pt x="404414" y="38501"/>
                      </a:cubicBezTo>
                      <a:cubicBezTo>
                        <a:pt x="432281" y="41034"/>
                        <a:pt x="539615" y="48969"/>
                        <a:pt x="577669" y="57751"/>
                      </a:cubicBezTo>
                      <a:cubicBezTo>
                        <a:pt x="597441" y="62314"/>
                        <a:pt x="635420" y="77002"/>
                        <a:pt x="635420" y="77002"/>
                      </a:cubicBezTo>
                      <a:cubicBezTo>
                        <a:pt x="681179" y="107509"/>
                        <a:pt x="660638" y="85279"/>
                        <a:pt x="683547" y="154004"/>
                      </a:cubicBezTo>
                      <a:lnTo>
                        <a:pt x="693172" y="182880"/>
                      </a:lnTo>
                      <a:lnTo>
                        <a:pt x="702797" y="211756"/>
                      </a:lnTo>
                      <a:cubicBezTo>
                        <a:pt x="699589" y="237423"/>
                        <a:pt x="698592" y="263465"/>
                        <a:pt x="693172" y="288758"/>
                      </a:cubicBezTo>
                      <a:cubicBezTo>
                        <a:pt x="688920" y="308599"/>
                        <a:pt x="680339" y="327259"/>
                        <a:pt x="673922" y="346509"/>
                      </a:cubicBezTo>
                      <a:cubicBezTo>
                        <a:pt x="670713" y="356134"/>
                        <a:pt x="669924" y="366943"/>
                        <a:pt x="664296" y="375385"/>
                      </a:cubicBezTo>
                      <a:cubicBezTo>
                        <a:pt x="657879" y="385010"/>
                        <a:pt x="650219" y="393914"/>
                        <a:pt x="645046" y="404261"/>
                      </a:cubicBezTo>
                      <a:cubicBezTo>
                        <a:pt x="640509" y="413336"/>
                        <a:pt x="639957" y="424062"/>
                        <a:pt x="635420" y="433137"/>
                      </a:cubicBezTo>
                      <a:cubicBezTo>
                        <a:pt x="630247" y="443484"/>
                        <a:pt x="625980" y="455882"/>
                        <a:pt x="616170" y="462013"/>
                      </a:cubicBezTo>
                      <a:cubicBezTo>
                        <a:pt x="598962" y="472768"/>
                        <a:pt x="558418" y="481263"/>
                        <a:pt x="558418" y="481263"/>
                      </a:cubicBezTo>
                      <a:cubicBezTo>
                        <a:pt x="548793" y="487680"/>
                        <a:pt x="541040" y="499237"/>
                        <a:pt x="529543" y="500514"/>
                      </a:cubicBezTo>
                      <a:cubicBezTo>
                        <a:pt x="498279" y="503988"/>
                        <a:pt x="471332" y="489382"/>
                        <a:pt x="442915" y="481263"/>
                      </a:cubicBezTo>
                      <a:cubicBezTo>
                        <a:pt x="401829" y="469524"/>
                        <a:pt x="400955" y="471939"/>
                        <a:pt x="356288" y="462013"/>
                      </a:cubicBezTo>
                      <a:cubicBezTo>
                        <a:pt x="296481" y="448722"/>
                        <a:pt x="329676" y="451106"/>
                        <a:pt x="250410" y="442762"/>
                      </a:cubicBezTo>
                      <a:cubicBezTo>
                        <a:pt x="211988" y="438718"/>
                        <a:pt x="173408" y="436345"/>
                        <a:pt x="134907" y="433137"/>
                      </a:cubicBezTo>
                      <a:cubicBezTo>
                        <a:pt x="115656" y="429928"/>
                        <a:pt x="96089" y="428244"/>
                        <a:pt x="77155" y="423511"/>
                      </a:cubicBezTo>
                      <a:cubicBezTo>
                        <a:pt x="57469" y="418590"/>
                        <a:pt x="19404" y="404261"/>
                        <a:pt x="19404" y="404261"/>
                      </a:cubicBezTo>
                      <a:cubicBezTo>
                        <a:pt x="-5517" y="329499"/>
                        <a:pt x="-3799" y="369103"/>
                        <a:pt x="9778" y="308008"/>
                      </a:cubicBezTo>
                      <a:cubicBezTo>
                        <a:pt x="13327" y="292038"/>
                        <a:pt x="11287" y="274086"/>
                        <a:pt x="19404" y="259882"/>
                      </a:cubicBezTo>
                      <a:cubicBezTo>
                        <a:pt x="28186" y="244514"/>
                        <a:pt x="62332" y="235947"/>
                        <a:pt x="77155" y="231006"/>
                      </a:cubicBezTo>
                      <a:cubicBezTo>
                        <a:pt x="144965" y="238540"/>
                        <a:pt x="174597" y="241432"/>
                        <a:pt x="240785" y="250257"/>
                      </a:cubicBezTo>
                      <a:cubicBezTo>
                        <a:pt x="263273" y="253255"/>
                        <a:pt x="285841" y="255824"/>
                        <a:pt x="308162" y="259882"/>
                      </a:cubicBezTo>
                      <a:cubicBezTo>
                        <a:pt x="349550" y="267407"/>
                        <a:pt x="339448" y="268821"/>
                        <a:pt x="375538" y="279133"/>
                      </a:cubicBezTo>
                      <a:cubicBezTo>
                        <a:pt x="407249" y="288194"/>
                        <a:pt x="429093" y="291769"/>
                        <a:pt x="462166" y="298383"/>
                      </a:cubicBezTo>
                      <a:cubicBezTo>
                        <a:pt x="526334" y="295175"/>
                        <a:pt x="591373" y="299766"/>
                        <a:pt x="654671" y="288758"/>
                      </a:cubicBezTo>
                      <a:cubicBezTo>
                        <a:pt x="668082" y="286426"/>
                        <a:pt x="674833" y="270339"/>
                        <a:pt x="683547" y="259882"/>
                      </a:cubicBezTo>
                      <a:cubicBezTo>
                        <a:pt x="704278" y="235005"/>
                        <a:pt x="702776" y="231069"/>
                        <a:pt x="712423" y="202130"/>
                      </a:cubicBezTo>
                      <a:cubicBezTo>
                        <a:pt x="709214" y="186088"/>
                        <a:pt x="710113" y="168637"/>
                        <a:pt x="702797" y="154004"/>
                      </a:cubicBezTo>
                      <a:cubicBezTo>
                        <a:pt x="686529" y="121468"/>
                        <a:pt x="646653" y="113499"/>
                        <a:pt x="616170" y="105878"/>
                      </a:cubicBezTo>
                      <a:lnTo>
                        <a:pt x="539168" y="86627"/>
                      </a:lnTo>
                      <a:cubicBezTo>
                        <a:pt x="458982" y="96651"/>
                        <a:pt x="462166" y="70386"/>
                        <a:pt x="462166" y="105878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48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6EC7A30-B963-7945-AD10-E58D4E1E07A3}"/>
                </a:ext>
              </a:extLst>
            </p:cNvPr>
            <p:cNvGrpSpPr/>
            <p:nvPr/>
          </p:nvGrpSpPr>
          <p:grpSpPr>
            <a:xfrm>
              <a:off x="6309360" y="2348114"/>
              <a:ext cx="2642616" cy="1403567"/>
              <a:chOff x="5298752" y="1276350"/>
              <a:chExt cx="3173793" cy="168569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2A8B802-C3A5-9C49-96CF-E273DE363B8B}"/>
                  </a:ext>
                </a:extLst>
              </p:cNvPr>
              <p:cNvSpPr/>
              <p:nvPr/>
            </p:nvSpPr>
            <p:spPr bwMode="auto">
              <a:xfrm>
                <a:off x="5330591" y="1590440"/>
                <a:ext cx="3127609" cy="129540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6350" cap="flat" cmpd="sng" algn="ctr">
                <a:solidFill>
                  <a:schemeClr val="tx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4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0B6FE93-7556-B74E-8427-2B2DE43B9D0F}"/>
                  </a:ext>
                </a:extLst>
              </p:cNvPr>
              <p:cNvSpPr/>
              <p:nvPr/>
            </p:nvSpPr>
            <p:spPr bwMode="auto">
              <a:xfrm>
                <a:off x="5298752" y="2885840"/>
                <a:ext cx="3173793" cy="76200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4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53549AA-3E4F-7D46-AE67-662CE82E502D}"/>
                  </a:ext>
                </a:extLst>
              </p:cNvPr>
              <p:cNvSpPr/>
              <p:nvPr/>
            </p:nvSpPr>
            <p:spPr bwMode="auto">
              <a:xfrm>
                <a:off x="5330952" y="1276350"/>
                <a:ext cx="3127248" cy="100584"/>
              </a:xfrm>
              <a:prstGeom prst="rect">
                <a:avLst/>
              </a:prstGeom>
              <a:solidFill>
                <a:srgbClr val="00A3DB"/>
              </a:solidFill>
              <a:ln w="6350" cap="flat" cmpd="sng" algn="ctr">
                <a:solidFill>
                  <a:srgbClr val="00A3D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4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C6B4449-0DA7-CF44-893E-31767A3F4867}"/>
                  </a:ext>
                </a:extLst>
              </p:cNvPr>
              <p:cNvSpPr/>
              <p:nvPr/>
            </p:nvSpPr>
            <p:spPr bwMode="auto">
              <a:xfrm>
                <a:off x="5330952" y="1478280"/>
                <a:ext cx="3127248" cy="100584"/>
              </a:xfrm>
              <a:prstGeom prst="rect">
                <a:avLst/>
              </a:prstGeom>
              <a:solidFill>
                <a:srgbClr val="FFF101"/>
              </a:solidFill>
              <a:ln w="6350" cap="flat" cmpd="sng" algn="ctr">
                <a:solidFill>
                  <a:srgbClr val="FFF1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4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43AA473-4150-6C42-B408-72FA76552111}"/>
                  </a:ext>
                </a:extLst>
              </p:cNvPr>
              <p:cNvSpPr/>
              <p:nvPr/>
            </p:nvSpPr>
            <p:spPr bwMode="auto">
              <a:xfrm>
                <a:off x="5330952" y="1379220"/>
                <a:ext cx="3127248" cy="100584"/>
              </a:xfrm>
              <a:prstGeom prst="rect">
                <a:avLst/>
              </a:prstGeom>
              <a:solidFill>
                <a:srgbClr val="D8117D"/>
              </a:solidFill>
              <a:ln w="6350" cap="flat" cmpd="sng" algn="ctr">
                <a:solidFill>
                  <a:srgbClr val="D8117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4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2E5AC78-CECE-6045-940F-3EDC12DA2988}"/>
                </a:ext>
              </a:extLst>
            </p:cNvPr>
            <p:cNvSpPr txBox="1"/>
            <p:nvPr/>
          </p:nvSpPr>
          <p:spPr>
            <a:xfrm>
              <a:off x="2830671" y="3497818"/>
              <a:ext cx="3478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Neutra Text Book" panose="02000000000000000000" pitchFamily="2" charset="0"/>
                </a:rPr>
                <a:t>Anti-curl layer (gelatin)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9022594-6DEA-9548-84DF-2CD21DE10D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1200" y="3716264"/>
              <a:ext cx="446313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823395CD-CA74-E645-B11E-0243383617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95600" y="3718452"/>
              <a:ext cx="446313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5778B99-D864-E249-9DAC-E82FFB3DE1FF}"/>
                </a:ext>
              </a:extLst>
            </p:cNvPr>
            <p:cNvSpPr txBox="1"/>
            <p:nvPr/>
          </p:nvSpPr>
          <p:spPr>
            <a:xfrm>
              <a:off x="2830670" y="2953323"/>
              <a:ext cx="34784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Neutra Text Book" panose="02000000000000000000" pitchFamily="2" charset="0"/>
                </a:rPr>
                <a:t>Film base (plastic)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224128D-997B-FE40-97AF-B872D88CA4D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1200" y="3159344"/>
              <a:ext cx="446313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DEDF558D-CBB5-8A4B-A151-1C98681428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95600" y="3159344"/>
              <a:ext cx="446313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47353CC-1F8A-FC41-9614-1679700BC2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53000" y="2473544"/>
              <a:ext cx="1284513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605B9201-FB29-0248-B82F-9C67B2B9EA7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895600" y="2469102"/>
              <a:ext cx="1173466" cy="44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F83BE37-C9E2-4D4B-B46E-643EFA8F765D}"/>
                </a:ext>
              </a:extLst>
            </p:cNvPr>
            <p:cNvSpPr txBox="1"/>
            <p:nvPr/>
          </p:nvSpPr>
          <p:spPr>
            <a:xfrm>
              <a:off x="2945128" y="1557939"/>
              <a:ext cx="1123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Neutra Text Book" panose="02000000000000000000" pitchFamily="2" charset="0"/>
                </a:rPr>
                <a:t>Silver particles in gelatin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912CC00-BCD3-6C45-9644-C819AD10C420}"/>
                </a:ext>
              </a:extLst>
            </p:cNvPr>
            <p:cNvSpPr txBox="1"/>
            <p:nvPr/>
          </p:nvSpPr>
          <p:spPr>
            <a:xfrm>
              <a:off x="4880472" y="1822771"/>
              <a:ext cx="1394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Neutra Text Book" panose="02000000000000000000" pitchFamily="2" charset="0"/>
                </a:rPr>
                <a:t>Color dyes in gelatin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3A8927C-8157-334B-87D0-0BB350095DAF}"/>
                </a:ext>
              </a:extLst>
            </p:cNvPr>
            <p:cNvSpPr txBox="1"/>
            <p:nvPr/>
          </p:nvSpPr>
          <p:spPr>
            <a:xfrm>
              <a:off x="216665" y="1738353"/>
              <a:ext cx="2583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Neutra Text Book" panose="02000000000000000000" pitchFamily="2" charset="0"/>
                </a:rPr>
                <a:t>B+W film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C7ACFE0-9A61-8247-857E-C3A82D5713D5}"/>
                </a:ext>
              </a:extLst>
            </p:cNvPr>
            <p:cNvSpPr txBox="1"/>
            <p:nvPr/>
          </p:nvSpPr>
          <p:spPr>
            <a:xfrm>
              <a:off x="6324600" y="1739920"/>
              <a:ext cx="2615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Neutra Text Book" panose="02000000000000000000" pitchFamily="2" charset="0"/>
                </a:rPr>
                <a:t>Color film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5E8B06F-BA9F-3F45-8498-A54C96D32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200150"/>
            <a:ext cx="3956050" cy="97790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922F5324-9BD1-7F40-84A5-2210CC105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29" y="1200150"/>
            <a:ext cx="4144671" cy="9901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57300" y="2609850"/>
            <a:ext cx="6890930" cy="2400300"/>
          </a:xfrm>
        </p:spPr>
        <p:txBody>
          <a:bodyPr/>
          <a:lstStyle/>
          <a:p>
            <a:r>
              <a:rPr lang="en-US" sz="2400" dirty="0"/>
              <a:t>Black paper tape with water-activated adhesive used during print production</a:t>
            </a:r>
          </a:p>
          <a:p>
            <a:r>
              <a:rPr lang="en-US" sz="2400" dirty="0"/>
              <a:t>Often covered image</a:t>
            </a:r>
          </a:p>
          <a:p>
            <a:r>
              <a:rPr lang="en-US" sz="2400" dirty="0"/>
              <a:t>Safely removed with humidification by poultice or damp blotters &amp; Gore-Tex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D034C-5110-DB47-8AAD-3E7473906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45481"/>
            <a:ext cx="3657600" cy="1570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1FFF22-979E-9945-9F4A-83FD966AF014}"/>
              </a:ext>
            </a:extLst>
          </p:cNvPr>
          <p:cNvSpPr/>
          <p:nvPr/>
        </p:nvSpPr>
        <p:spPr bwMode="auto">
          <a:xfrm>
            <a:off x="271870" y="-1"/>
            <a:ext cx="6205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E0AC32-9AAF-174B-BA79-8A53C46B4448}"/>
              </a:ext>
            </a:extLst>
          </p:cNvPr>
          <p:cNvSpPr txBox="1"/>
          <p:nvPr/>
        </p:nvSpPr>
        <p:spPr>
          <a:xfrm>
            <a:off x="500470" y="0"/>
            <a:ext cx="68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Conservation: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tape removal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B8573-CE46-A445-B844-DC00BB0F16E3}"/>
              </a:ext>
            </a:extLst>
          </p:cNvPr>
          <p:cNvSpPr txBox="1"/>
          <p:nvPr/>
        </p:nvSpPr>
        <p:spPr>
          <a:xfrm>
            <a:off x="5257800" y="2285113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eutra Text Book" panose="02000000000000000000" pitchFamily="2" charset="0"/>
              </a:rPr>
              <a:t>PPIE, Cirkut panorama, Bancroft Library</a:t>
            </a:r>
          </a:p>
        </p:txBody>
      </p:sp>
    </p:spTree>
    <p:extLst>
      <p:ext uri="{BB962C8B-B14F-4D97-AF65-F5344CB8AC3E}">
        <p14:creationId xmlns:p14="http://schemas.microsoft.com/office/powerpoint/2010/main" val="3270601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47750"/>
            <a:ext cx="6858000" cy="1376172"/>
          </a:xfrm>
          <a:prstGeom prst="rect">
            <a:avLst/>
          </a:prstGeom>
        </p:spPr>
      </p:pic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E7EC0F10-1BBF-D54A-9CD6-197ED91B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609850"/>
            <a:ext cx="6743700" cy="2400300"/>
          </a:xfrm>
        </p:spPr>
        <p:txBody>
          <a:bodyPr/>
          <a:lstStyle/>
          <a:p>
            <a:r>
              <a:rPr lang="en-US" sz="2400" dirty="0"/>
              <a:t>Black paper tape with water-activated adhesive used during print production</a:t>
            </a:r>
          </a:p>
          <a:p>
            <a:r>
              <a:rPr lang="en-US" sz="2400" dirty="0"/>
              <a:t>Often covered image</a:t>
            </a:r>
          </a:p>
          <a:p>
            <a:r>
              <a:rPr lang="en-US" sz="2400" dirty="0"/>
              <a:t>Safely removed with humidification by poultice or damp blotters &amp; Gore-Tex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671908-3A7D-DF41-85CD-D8984FA280ED}"/>
              </a:ext>
            </a:extLst>
          </p:cNvPr>
          <p:cNvSpPr/>
          <p:nvPr/>
        </p:nvSpPr>
        <p:spPr bwMode="auto">
          <a:xfrm>
            <a:off x="271870" y="-1"/>
            <a:ext cx="62051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60983-3963-6F4E-8C74-B29A2678E3DF}"/>
              </a:ext>
            </a:extLst>
          </p:cNvPr>
          <p:cNvSpPr txBox="1"/>
          <p:nvPr/>
        </p:nvSpPr>
        <p:spPr>
          <a:xfrm>
            <a:off x="500470" y="0"/>
            <a:ext cx="68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Conservation: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tape removal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85F77-9AEE-574C-A66B-DBC8300DE11E}"/>
              </a:ext>
            </a:extLst>
          </p:cNvPr>
          <p:cNvSpPr txBox="1"/>
          <p:nvPr/>
        </p:nvSpPr>
        <p:spPr>
          <a:xfrm>
            <a:off x="5562600" y="2402845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eutra Text Book" panose="02000000000000000000" pitchFamily="2" charset="0"/>
              </a:rPr>
              <a:t>PPIE, Cirkut panorama, Bancroft Library</a:t>
            </a:r>
          </a:p>
        </p:txBody>
      </p:sp>
    </p:spTree>
    <p:extLst>
      <p:ext uri="{BB962C8B-B14F-4D97-AF65-F5344CB8AC3E}">
        <p14:creationId xmlns:p14="http://schemas.microsoft.com/office/powerpoint/2010/main" val="1412407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5C77354-6C1B-DB4C-8229-0DD8EE527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870" y="1103635"/>
            <a:ext cx="4681130" cy="31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ABBFD4-FAFE-2044-9C44-D89555F74034}"/>
              </a:ext>
            </a:extLst>
          </p:cNvPr>
          <p:cNvSpPr/>
          <p:nvPr/>
        </p:nvSpPr>
        <p:spPr bwMode="auto">
          <a:xfrm>
            <a:off x="271870" y="-1"/>
            <a:ext cx="71195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F63184-6AE3-C742-BE81-868FCAF24B64}"/>
              </a:ext>
            </a:extLst>
          </p:cNvPr>
          <p:cNvSpPr txBox="1"/>
          <p:nvPr/>
        </p:nvSpPr>
        <p:spPr>
          <a:xfrm>
            <a:off x="500470" y="0"/>
            <a:ext cx="68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Deteriorated film: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OUTSOURCE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2A35C9-C732-CA49-9553-594FDF797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130" y="1089212"/>
            <a:ext cx="3810000" cy="28956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400" dirty="0"/>
              <a:t>All deteriorated acetate or nitrate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Acetate emulsion stripping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Separating stuck film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Tape removal</a:t>
            </a:r>
          </a:p>
          <a:p>
            <a:pPr>
              <a:buClr>
                <a:srgbClr val="FFD549"/>
              </a:buClr>
            </a:pPr>
            <a:r>
              <a:rPr lang="en-US" sz="2400" dirty="0">
                <a:solidFill>
                  <a:srgbClr val="FFD549"/>
                </a:solidFill>
              </a:rPr>
              <a:t>Cleaning of negatives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Other risky treatments</a:t>
            </a:r>
          </a:p>
          <a:p>
            <a:pPr>
              <a:buClr>
                <a:srgbClr val="FFD549"/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6609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G_1714.jpg">
            <a:extLst>
              <a:ext uri="{FF2B5EF4-FFF2-40B4-BE49-F238E27FC236}">
                <a16:creationId xmlns:a16="http://schemas.microsoft.com/office/drawing/2014/main" id="{3EE8F4D0-44C8-D748-9E54-6CC4D415E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870" y="1047300"/>
            <a:ext cx="4526937" cy="339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11E5F4-2784-934E-9C19-04CDAEEA7050}"/>
              </a:ext>
            </a:extLst>
          </p:cNvPr>
          <p:cNvSpPr/>
          <p:nvPr/>
        </p:nvSpPr>
        <p:spPr bwMode="auto">
          <a:xfrm>
            <a:off x="271870" y="-1"/>
            <a:ext cx="71195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2E732-489E-2349-8F44-B59C3BC96432}"/>
              </a:ext>
            </a:extLst>
          </p:cNvPr>
          <p:cNvSpPr txBox="1"/>
          <p:nvPr/>
        </p:nvSpPr>
        <p:spPr>
          <a:xfrm>
            <a:off x="500470" y="0"/>
            <a:ext cx="689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Deteriorated film: </a:t>
            </a:r>
            <a:r>
              <a:rPr lang="en-US" sz="3600" dirty="0">
                <a:solidFill>
                  <a:srgbClr val="FFD549"/>
                </a:solidFill>
                <a:latin typeface="Neutra Text" panose="02000000000000000000" pitchFamily="2" charset="0"/>
              </a:rPr>
              <a:t>OUTSOURCE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AC0A0E-9072-664C-B1B7-0723F0E19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130" y="1089212"/>
            <a:ext cx="3810000" cy="28956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sz="2400" dirty="0"/>
              <a:t>All deteriorated acetate or nitrate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Acetate emulsion stripping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Separating stuck film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Tape removal</a:t>
            </a:r>
          </a:p>
          <a:p>
            <a:pPr>
              <a:buClr>
                <a:srgbClr val="FFD549"/>
              </a:buClr>
            </a:pPr>
            <a:r>
              <a:rPr lang="en-US" sz="2400" dirty="0"/>
              <a:t>Cleaning of negatives</a:t>
            </a:r>
          </a:p>
          <a:p>
            <a:pPr>
              <a:buClr>
                <a:srgbClr val="FFD549"/>
              </a:buClr>
            </a:pPr>
            <a:r>
              <a:rPr lang="en-US" sz="2400" dirty="0">
                <a:solidFill>
                  <a:srgbClr val="FFD549"/>
                </a:solidFill>
              </a:rPr>
              <a:t>Other risky treatments</a:t>
            </a:r>
          </a:p>
          <a:p>
            <a:pPr>
              <a:buClr>
                <a:srgbClr val="FFD549"/>
              </a:buCl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3072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6-26 at 11.12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45" y="4762"/>
            <a:ext cx="7612355" cy="513873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0772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52750"/>
            <a:ext cx="9144000" cy="2105025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2"/>
                </a:solidFill>
                <a:latin typeface="Neutra Text Book" panose="02000000000000000000" pitchFamily="2" charset="0"/>
                <a:cs typeface="Neutra Text-Book"/>
              </a:rPr>
              <a:t>gawainweaver.com  </a:t>
            </a:r>
            <a:r>
              <a:rPr lang="en-US" sz="2000" b="1" dirty="0">
                <a:solidFill>
                  <a:srgbClr val="FFD549"/>
                </a:solidFill>
                <a:latin typeface="Neutra Text Book" panose="02000000000000000000" pitchFamily="2" charset="0"/>
                <a:cs typeface="Neutra Text-Book"/>
              </a:rPr>
              <a:t>•</a:t>
            </a:r>
            <a:r>
              <a:rPr lang="en-US" sz="2000" b="1" dirty="0">
                <a:solidFill>
                  <a:schemeClr val="bg2"/>
                </a:solidFill>
                <a:latin typeface="Neutra Text Book" panose="02000000000000000000" pitchFamily="2" charset="0"/>
                <a:cs typeface="Neutra Text-Book"/>
              </a:rPr>
              <a:t>  twocatdigital.com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solidFill>
                <a:schemeClr val="bg2"/>
              </a:solidFill>
              <a:latin typeface="Neutra Text Book" panose="02000000000000000000" pitchFamily="2" charset="0"/>
              <a:cs typeface="Neutra Text-Book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bg2"/>
                </a:solidFill>
                <a:latin typeface="Neutra Text Book" panose="02000000000000000000" pitchFamily="2" charset="0"/>
                <a:cs typeface="Neutra Text-Book"/>
              </a:rPr>
              <a:t>gw@gawainweaver.com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bg2"/>
                </a:solidFill>
                <a:latin typeface="Neutra Text Book" panose="02000000000000000000" pitchFamily="2" charset="0"/>
                <a:cs typeface="Neutra Text TF-Light"/>
              </a:rPr>
              <a:t>18 Greenfield Avenue, San Anselmo, CA  94960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solidFill>
                  <a:schemeClr val="bg2"/>
                </a:solidFill>
                <a:latin typeface="Neutra Text Book" panose="02000000000000000000" pitchFamily="2" charset="0"/>
                <a:cs typeface="Neutra Text TF-Light"/>
              </a:rPr>
              <a:t>415-446-9138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solidFill>
                <a:schemeClr val="bg2"/>
              </a:solidFill>
              <a:latin typeface="Neutra Text Book" panose="02000000000000000000" pitchFamily="2" charset="0"/>
              <a:cs typeface="Neutra Text TF-Light"/>
            </a:endParaRPr>
          </a:p>
        </p:txBody>
      </p:sp>
      <p:pic>
        <p:nvPicPr>
          <p:cNvPr id="5" name="Picture 4" descr="CDV_albumen_trick photograph_wetplate_negative retouch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84" y="895349"/>
            <a:ext cx="2388616" cy="3937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C22BF-82A9-8946-A567-677ADB873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676" y="895349"/>
            <a:ext cx="1640919" cy="1640919"/>
          </a:xfrm>
          <a:prstGeom prst="rect">
            <a:avLst/>
          </a:prstGeom>
          <a:ln w="19050" cap="rnd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1CB74-58D9-3541-978A-F406A830C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895348"/>
            <a:ext cx="1640919" cy="1640919"/>
          </a:xfrm>
          <a:prstGeom prst="rect">
            <a:avLst/>
          </a:prstGeom>
          <a:solidFill>
            <a:schemeClr val="tx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10862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895350"/>
            <a:ext cx="3648075" cy="3886200"/>
          </a:xfrm>
        </p:spPr>
        <p:txBody>
          <a:bodyPr/>
          <a:lstStyle/>
          <a:p>
            <a:pPr>
              <a:buClr>
                <a:srgbClr val="FFD549"/>
              </a:buClr>
            </a:pPr>
            <a:r>
              <a:rPr lang="en-US" dirty="0"/>
              <a:t>Film base</a:t>
            </a:r>
          </a:p>
          <a:p>
            <a:pPr lvl="1">
              <a:buClr>
                <a:srgbClr val="FFD549"/>
              </a:buClr>
            </a:pPr>
            <a:r>
              <a:rPr lang="en-US" dirty="0"/>
              <a:t>Cellulose nitrate</a:t>
            </a:r>
          </a:p>
          <a:p>
            <a:pPr lvl="1">
              <a:buClr>
                <a:srgbClr val="FFD549"/>
              </a:buClr>
            </a:pPr>
            <a:r>
              <a:rPr lang="en-US" dirty="0"/>
              <a:t>Cellulose acetate</a:t>
            </a:r>
          </a:p>
          <a:p>
            <a:pPr>
              <a:buClr>
                <a:srgbClr val="FFD549"/>
              </a:buClr>
            </a:pPr>
            <a:r>
              <a:rPr lang="en-US" dirty="0"/>
              <a:t> Image</a:t>
            </a:r>
          </a:p>
          <a:p>
            <a:pPr lvl="1">
              <a:buClr>
                <a:srgbClr val="FFD549"/>
              </a:buClr>
            </a:pPr>
            <a:r>
              <a:rPr lang="en-US" dirty="0"/>
              <a:t>Silver</a:t>
            </a:r>
          </a:p>
          <a:p>
            <a:pPr lvl="1">
              <a:buClr>
                <a:srgbClr val="FFD549"/>
              </a:buClr>
            </a:pPr>
            <a:r>
              <a:rPr lang="en-US" dirty="0"/>
              <a:t>Color dyes</a:t>
            </a:r>
          </a:p>
          <a:p>
            <a:pPr>
              <a:buClr>
                <a:srgbClr val="FFD549"/>
              </a:buClr>
            </a:pPr>
            <a:r>
              <a:rPr lang="en-US" dirty="0"/>
              <a:t>Image Binder</a:t>
            </a:r>
          </a:p>
          <a:p>
            <a:pPr lvl="1">
              <a:buClr>
                <a:srgbClr val="FFD549"/>
              </a:buClr>
            </a:pPr>
            <a:r>
              <a:rPr lang="en-US" dirty="0"/>
              <a:t>Gelatin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A4BA22-D9F9-FC4F-9038-B6ADCE402C42}"/>
              </a:ext>
            </a:extLst>
          </p:cNvPr>
          <p:cNvSpPr txBox="1"/>
          <p:nvPr/>
        </p:nvSpPr>
        <p:spPr>
          <a:xfrm>
            <a:off x="4495800" y="1581150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D549"/>
                </a:solidFill>
                <a:latin typeface="Neutra Text Book" panose="02000000000000000000" pitchFamily="2" charset="0"/>
              </a:rPr>
              <a:t>Decomposes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7A706D7-DD63-1E43-BD77-EA7620681EEE}"/>
              </a:ext>
            </a:extLst>
          </p:cNvPr>
          <p:cNvSpPr/>
          <p:nvPr/>
        </p:nvSpPr>
        <p:spPr bwMode="auto">
          <a:xfrm>
            <a:off x="3515618" y="1885950"/>
            <a:ext cx="734318" cy="56465"/>
          </a:xfrm>
          <a:prstGeom prst="rightArrow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39BC61A-4E64-0341-BFCC-0F5D68C276F7}"/>
              </a:ext>
            </a:extLst>
          </p:cNvPr>
          <p:cNvSpPr/>
          <p:nvPr/>
        </p:nvSpPr>
        <p:spPr bwMode="auto">
          <a:xfrm>
            <a:off x="3509516" y="3124885"/>
            <a:ext cx="734318" cy="56465"/>
          </a:xfrm>
          <a:prstGeom prst="rightArrow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4FA1988-4FC0-8643-AD60-3DA2DB3D00B2}"/>
              </a:ext>
            </a:extLst>
          </p:cNvPr>
          <p:cNvSpPr/>
          <p:nvPr/>
        </p:nvSpPr>
        <p:spPr bwMode="auto">
          <a:xfrm>
            <a:off x="3505200" y="3582085"/>
            <a:ext cx="734318" cy="56465"/>
          </a:xfrm>
          <a:prstGeom prst="rightArrow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C3FBC-A21E-1846-B689-64FCCB06BFED}"/>
              </a:ext>
            </a:extLst>
          </p:cNvPr>
          <p:cNvSpPr txBox="1"/>
          <p:nvPr/>
        </p:nvSpPr>
        <p:spPr>
          <a:xfrm>
            <a:off x="4495801" y="2801719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D549"/>
                </a:solidFill>
                <a:latin typeface="Neutra Text Book" panose="02000000000000000000" pitchFamily="2" charset="0"/>
              </a:rPr>
              <a:t>Discolors / fades / mirrors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92310C-E123-D94E-A401-0E7D3B7194E9}"/>
              </a:ext>
            </a:extLst>
          </p:cNvPr>
          <p:cNvSpPr txBox="1"/>
          <p:nvPr/>
        </p:nvSpPr>
        <p:spPr>
          <a:xfrm>
            <a:off x="4495801" y="329701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D549"/>
                </a:solidFill>
                <a:latin typeface="Neutra Text Book" panose="02000000000000000000" pitchFamily="2" charset="0"/>
              </a:rPr>
              <a:t>Fades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815B62D-A118-234A-99C7-D83D4FAC65BB}"/>
              </a:ext>
            </a:extLst>
          </p:cNvPr>
          <p:cNvSpPr/>
          <p:nvPr/>
        </p:nvSpPr>
        <p:spPr bwMode="auto">
          <a:xfrm>
            <a:off x="3505200" y="4609416"/>
            <a:ext cx="734318" cy="56465"/>
          </a:xfrm>
          <a:prstGeom prst="rightArrow">
            <a:avLst/>
          </a:prstGeom>
          <a:solidFill>
            <a:schemeClr val="accent1"/>
          </a:solidFill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4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9AFE8-CED4-8746-A17D-FF6330297217}"/>
              </a:ext>
            </a:extLst>
          </p:cNvPr>
          <p:cNvSpPr txBox="1"/>
          <p:nvPr/>
        </p:nvSpPr>
        <p:spPr>
          <a:xfrm>
            <a:off x="4495801" y="432435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D549"/>
                </a:solidFill>
                <a:latin typeface="Neutra Text Book" panose="02000000000000000000" pitchFamily="2" charset="0"/>
              </a:rPr>
              <a:t>Grows mold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5FF381-9F16-A94C-9B01-703BD721A771}"/>
              </a:ext>
            </a:extLst>
          </p:cNvPr>
          <p:cNvSpPr/>
          <p:nvPr/>
        </p:nvSpPr>
        <p:spPr bwMode="auto">
          <a:xfrm>
            <a:off x="271869" y="-1"/>
            <a:ext cx="4071531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92A6B-7A2C-E94E-87F8-D1DA7DFEABE7}"/>
              </a:ext>
            </a:extLst>
          </p:cNvPr>
          <p:cNvSpPr txBox="1"/>
          <p:nvPr/>
        </p:nvSpPr>
        <p:spPr>
          <a:xfrm>
            <a:off x="386169" y="0"/>
            <a:ext cx="3957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Film deterioration</a:t>
            </a:r>
          </a:p>
        </p:txBody>
      </p:sp>
    </p:spTree>
    <p:extLst>
      <p:ext uri="{BB962C8B-B14F-4D97-AF65-F5344CB8AC3E}">
        <p14:creationId xmlns:p14="http://schemas.microsoft.com/office/powerpoint/2010/main" val="155533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3581400" y="1047750"/>
            <a:ext cx="2985534" cy="308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9056" tIns="34529" rIns="69056" bIns="34529"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FFD549"/>
              </a:buClr>
              <a:defRPr/>
            </a:pPr>
            <a:r>
              <a:rPr lang="en-US" sz="2700" dirty="0">
                <a:latin typeface="Neutra Text-Book"/>
                <a:ea typeface="ＭＳ Ｐゴシック" pitchFamily="-105" charset="-128"/>
                <a:cs typeface="Neutra Text-Book"/>
              </a:rPr>
              <a:t>Film becomes: </a:t>
            </a:r>
          </a:p>
          <a:p>
            <a:pPr marL="457200" indent="-457200" eaLnBrk="0" hangingPunct="0">
              <a:buClr>
                <a:srgbClr val="FFD549"/>
              </a:buClr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Neutra Text-Book"/>
                <a:ea typeface="ＭＳ Ｐゴシック" pitchFamily="-105" charset="-128"/>
                <a:cs typeface="Neutra Text-Book"/>
              </a:rPr>
              <a:t>Toxic!</a:t>
            </a:r>
          </a:p>
          <a:p>
            <a:pPr marL="457200" indent="-457200" eaLnBrk="0" hangingPunct="0">
              <a:buClr>
                <a:srgbClr val="FFD549"/>
              </a:buClr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Neutra Text-Book"/>
                <a:ea typeface="ＭＳ Ｐゴシック" pitchFamily="-105" charset="-128"/>
                <a:cs typeface="Neutra Text-Book"/>
              </a:rPr>
              <a:t>Embrittled</a:t>
            </a:r>
          </a:p>
          <a:p>
            <a:pPr marL="457200" indent="-457200" eaLnBrk="0" hangingPunct="0">
              <a:buClr>
                <a:srgbClr val="FFD549"/>
              </a:buClr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Neutra Text-Book"/>
                <a:ea typeface="ＭＳ Ｐゴシック" pitchFamily="-105" charset="-128"/>
                <a:cs typeface="Neutra Text-Book"/>
              </a:rPr>
              <a:t>Yellow</a:t>
            </a:r>
          </a:p>
          <a:p>
            <a:pPr marL="457200" indent="-457200" eaLnBrk="0" hangingPunct="0">
              <a:buClr>
                <a:srgbClr val="FFD549"/>
              </a:buClr>
              <a:buFont typeface="Arial" panose="020B0604020202020204" pitchFamily="34" charset="0"/>
              <a:buChar char="•"/>
              <a:defRPr/>
            </a:pPr>
            <a:r>
              <a:rPr lang="en-US" sz="2700" dirty="0">
                <a:latin typeface="Neutra Text-Book"/>
                <a:ea typeface="ＭＳ Ｐゴシック" pitchFamily="-105" charset="-128"/>
                <a:cs typeface="Neutra Text-Book"/>
              </a:rPr>
              <a:t>Sticky</a:t>
            </a:r>
          </a:p>
          <a:p>
            <a:pPr marL="457200" indent="-457200" eaLnBrk="0" hangingPunct="0">
              <a:buClr>
                <a:srgbClr val="FFD549"/>
              </a:buClr>
              <a:buFont typeface="Arial" panose="020B0604020202020204" pitchFamily="34" charset="0"/>
              <a:buChar char="•"/>
              <a:defRPr/>
            </a:pPr>
            <a:r>
              <a:rPr lang="en-US" sz="2700" u="sng" dirty="0">
                <a:latin typeface="Neutra Text-Book"/>
                <a:ea typeface="ＭＳ Ｐゴシック" pitchFamily="-105" charset="-128"/>
                <a:cs typeface="Neutra Text-Book"/>
              </a:rPr>
              <a:t>Non-existent</a:t>
            </a:r>
          </a:p>
          <a:p>
            <a:pPr eaLnBrk="0" hangingPunct="0">
              <a:buClr>
                <a:srgbClr val="FFD549"/>
              </a:buClr>
              <a:buFontTx/>
              <a:buChar char="•"/>
              <a:defRPr/>
            </a:pPr>
            <a:endParaRPr lang="en-US" sz="2700" dirty="0">
              <a:latin typeface="Neutra Text-Book"/>
              <a:ea typeface="ＭＳ Ｐゴシック" pitchFamily="-105" charset="-128"/>
              <a:cs typeface="Neutra Text-Book"/>
            </a:endParaRPr>
          </a:p>
        </p:txBody>
      </p:sp>
      <p:pic>
        <p:nvPicPr>
          <p:cNvPr id="2" name="Picture 1" descr="UCLA_nitrate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0" y="895350"/>
            <a:ext cx="3106448" cy="38985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D9257E-023D-B643-9C18-B208033165C1}"/>
              </a:ext>
            </a:extLst>
          </p:cNvPr>
          <p:cNvSpPr/>
          <p:nvPr/>
        </p:nvSpPr>
        <p:spPr bwMode="auto">
          <a:xfrm>
            <a:off x="271870" y="-1"/>
            <a:ext cx="70433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FF0E9-5D48-F340-A982-597BAE78B8B8}"/>
              </a:ext>
            </a:extLst>
          </p:cNvPr>
          <p:cNvSpPr txBox="1"/>
          <p:nvPr/>
        </p:nvSpPr>
        <p:spPr>
          <a:xfrm>
            <a:off x="500470" y="0"/>
            <a:ext cx="666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Nitrate film-base decomposition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238F58-5FB0-BA48-97F7-AE5D0EA92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4073376"/>
            <a:ext cx="1783935" cy="844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8F61F2-3E08-0A4A-8978-6886F323FA78}"/>
              </a:ext>
            </a:extLst>
          </p:cNvPr>
          <p:cNvSpPr txBox="1"/>
          <p:nvPr/>
        </p:nvSpPr>
        <p:spPr>
          <a:xfrm>
            <a:off x="3657600" y="3867150"/>
            <a:ext cx="4855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640080"/>
            <a:r>
              <a:rPr lang="en-US" sz="1400" i="1" dirty="0">
                <a:latin typeface="Neutra Text Book" panose="02000000000000000000" pitchFamily="2" charset="0"/>
                <a:ea typeface="ＭＳ Ｐゴシック" pitchFamily="-105" charset="-128"/>
                <a:cs typeface="Neutra Text-Book"/>
              </a:rPr>
              <a:t>Nitrogen Dioxide Exposure Symptoms:  irritation of eyes, nose, throat; cough; mucoid frothy sputum, decreased pulmonary function, chronic bronchitis, dyspnea (breathing difficulty); chest pain; pulmonary edema, cyanosis, tachypnea, tachycardia</a:t>
            </a:r>
            <a:endParaRPr lang="en-US" sz="1400" i="1" dirty="0">
              <a:latin typeface="Neutra Text Book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223AC-ACFD-5E4C-AAC3-23782B054957}"/>
              </a:ext>
            </a:extLst>
          </p:cNvPr>
          <p:cNvSpPr txBox="1"/>
          <p:nvPr/>
        </p:nvSpPr>
        <p:spPr>
          <a:xfrm>
            <a:off x="228600" y="4821257"/>
            <a:ext cx="31064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eutra Text Book" panose="02000000000000000000" pitchFamily="2" charset="0"/>
              </a:rPr>
              <a:t>Portrait of Jean Arthur, UCLA Special Collections</a:t>
            </a:r>
          </a:p>
        </p:txBody>
      </p:sp>
    </p:spTree>
    <p:extLst>
      <p:ext uri="{BB962C8B-B14F-4D97-AF65-F5344CB8AC3E}">
        <p14:creationId xmlns:p14="http://schemas.microsoft.com/office/powerpoint/2010/main" val="1137132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T neg 1696 transmitted 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08782"/>
            <a:ext cx="4941125" cy="3946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BA9B1D-B027-F942-BCE7-92779160720E}"/>
              </a:ext>
            </a:extLst>
          </p:cNvPr>
          <p:cNvSpPr/>
          <p:nvPr/>
        </p:nvSpPr>
        <p:spPr bwMode="auto">
          <a:xfrm>
            <a:off x="271870" y="-1"/>
            <a:ext cx="71957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F0B13-F5F0-8840-A90B-E4AF5C0CAB5D}"/>
              </a:ext>
            </a:extLst>
          </p:cNvPr>
          <p:cNvSpPr txBox="1"/>
          <p:nvPr/>
        </p:nvSpPr>
        <p:spPr>
          <a:xfrm>
            <a:off x="500470" y="0"/>
            <a:ext cx="6814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Acetate film-base decomposition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FCB33D-48F2-D64A-B14D-922BDDA85237}"/>
              </a:ext>
            </a:extLst>
          </p:cNvPr>
          <p:cNvSpPr txBox="1">
            <a:spLocks/>
          </p:cNvSpPr>
          <p:nvPr/>
        </p:nvSpPr>
        <p:spPr bwMode="auto">
          <a:xfrm>
            <a:off x="5659419" y="1755841"/>
            <a:ext cx="3124200" cy="225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0" cap="none" spc="0">
                <a:ln>
                  <a:noFill/>
                </a:ln>
                <a:solidFill>
                  <a:srgbClr val="66361F"/>
                </a:solidFill>
                <a:effectLst/>
                <a:latin typeface="Neutra Text"/>
                <a:ea typeface="ＭＳ Ｐゴシック" pitchFamily="-105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Neutra Text Book" panose="02000000000000000000" pitchFamily="2" charset="0"/>
              </a:rPr>
              <a:t>Film becomes:</a:t>
            </a:r>
          </a:p>
          <a:p>
            <a:pPr marL="457200" indent="-457200">
              <a:lnSpc>
                <a:spcPct val="100000"/>
              </a:lnSpc>
              <a:buClr>
                <a:srgbClr val="FFD549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ffectLst/>
                <a:latin typeface="Neutra Text Book" panose="02000000000000000000" pitchFamily="2" charset="0"/>
              </a:rPr>
              <a:t>Toxic!</a:t>
            </a:r>
          </a:p>
          <a:p>
            <a:pPr marL="457200" indent="-457200">
              <a:lnSpc>
                <a:spcPct val="100000"/>
              </a:lnSpc>
              <a:buClr>
                <a:srgbClr val="FFD549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ffectLst/>
                <a:latin typeface="Neutra Text Book" panose="02000000000000000000" pitchFamily="2" charset="0"/>
              </a:rPr>
              <a:t>Acidic</a:t>
            </a:r>
          </a:p>
          <a:p>
            <a:pPr marL="457200" indent="-457200">
              <a:lnSpc>
                <a:spcPct val="100000"/>
              </a:lnSpc>
              <a:buClr>
                <a:srgbClr val="FFD549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ffectLst/>
                <a:latin typeface="Neutra Text Book" panose="02000000000000000000" pitchFamily="2" charset="0"/>
              </a:rPr>
              <a:t>Embrittled</a:t>
            </a:r>
          </a:p>
          <a:p>
            <a:pPr marL="457200" indent="-457200">
              <a:lnSpc>
                <a:spcPct val="100000"/>
              </a:lnSpc>
              <a:buClr>
                <a:srgbClr val="FFD549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ffectLst/>
                <a:latin typeface="Neutra Text Book" panose="02000000000000000000" pitchFamily="2" charset="0"/>
              </a:rPr>
              <a:t>Shrunken</a:t>
            </a:r>
            <a:endParaRPr lang="en-US" sz="3200" dirty="0">
              <a:solidFill>
                <a:schemeClr val="tx1"/>
              </a:solidFill>
              <a:effectLst/>
              <a:latin typeface="Neutra Text Book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A91B8-691A-374E-A64B-7A31C1C41C98}"/>
              </a:ext>
            </a:extLst>
          </p:cNvPr>
          <p:cNvSpPr txBox="1"/>
          <p:nvPr/>
        </p:nvSpPr>
        <p:spPr>
          <a:xfrm>
            <a:off x="304800" y="4857750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eutra Text Book" panose="02000000000000000000" pitchFamily="2" charset="0"/>
              </a:rPr>
              <a:t>George Hunter, cellulose acetate negative, Library and Archives Canada</a:t>
            </a:r>
          </a:p>
        </p:txBody>
      </p:sp>
    </p:spTree>
    <p:extLst>
      <p:ext uri="{BB962C8B-B14F-4D97-AF65-F5344CB8AC3E}">
        <p14:creationId xmlns:p14="http://schemas.microsoft.com/office/powerpoint/2010/main" val="2458616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3ACD4C-AAE5-5646-8446-D56F3AB0714C}"/>
              </a:ext>
            </a:extLst>
          </p:cNvPr>
          <p:cNvSpPr/>
          <p:nvPr/>
        </p:nvSpPr>
        <p:spPr bwMode="auto">
          <a:xfrm>
            <a:off x="271870" y="-1"/>
            <a:ext cx="3842930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37064-4FA4-7647-BCDE-F280DBAA150C}"/>
              </a:ext>
            </a:extLst>
          </p:cNvPr>
          <p:cNvSpPr txBox="1"/>
          <p:nvPr/>
        </p:nvSpPr>
        <p:spPr>
          <a:xfrm>
            <a:off x="381001" y="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Color dye fading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B8475C-20A5-B849-9267-27668C8F80BA}"/>
              </a:ext>
            </a:extLst>
          </p:cNvPr>
          <p:cNvSpPr txBox="1"/>
          <p:nvPr/>
        </p:nvSpPr>
        <p:spPr>
          <a:xfrm>
            <a:off x="533400" y="4410730"/>
            <a:ext cx="8382000" cy="523220"/>
          </a:xfrm>
          <a:prstGeom prst="rect">
            <a:avLst/>
          </a:prstGeom>
          <a:noFill/>
          <a:effectLst/>
        </p:spPr>
        <p:txBody>
          <a:bodyPr wrap="square" numCol="1" rtlCol="0">
            <a:spAutoFit/>
          </a:bodyPr>
          <a:lstStyle/>
          <a:p>
            <a:pPr marL="342900" indent="-342900">
              <a:buClr>
                <a:srgbClr val="FFD549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Neutra Text Book" panose="02000000000000000000" pitchFamily="2" charset="0"/>
              </a:rPr>
              <a:t>Late 1940s 5” x 7” color transparencies</a:t>
            </a:r>
          </a:p>
        </p:txBody>
      </p:sp>
      <p:pic>
        <p:nvPicPr>
          <p:cNvPr id="10" name="Picture 9" descr="Kodachrome vs Ektachrome">
            <a:extLst>
              <a:ext uri="{FF2B5EF4-FFF2-40B4-BE49-F238E27FC236}">
                <a16:creationId xmlns:a16="http://schemas.microsoft.com/office/drawing/2014/main" id="{791F33A7-09FE-3E4E-8A8B-8848BE31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7001"/>
            <a:ext cx="9144000" cy="326072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7FF558-27DA-AD48-AAD9-242E7FD4E429}"/>
              </a:ext>
            </a:extLst>
          </p:cNvPr>
          <p:cNvSpPr txBox="1"/>
          <p:nvPr/>
        </p:nvSpPr>
        <p:spPr>
          <a:xfrm>
            <a:off x="76200" y="4204253"/>
            <a:ext cx="31064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eutra Text Book" panose="02000000000000000000" pitchFamily="2" charset="0"/>
              </a:rPr>
              <a:t>GWAC study collection</a:t>
            </a:r>
          </a:p>
        </p:txBody>
      </p:sp>
    </p:spTree>
    <p:extLst>
      <p:ext uri="{BB962C8B-B14F-4D97-AF65-F5344CB8AC3E}">
        <p14:creationId xmlns:p14="http://schemas.microsoft.com/office/powerpoint/2010/main" val="3166723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C:\tiffs to jpegs\greg051.jpg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l="14925" t="6560" r="8955" b="3783"/>
          <a:stretch>
            <a:fillRect/>
          </a:stretch>
        </p:blipFill>
        <p:spPr bwMode="auto">
          <a:xfrm>
            <a:off x="389755" y="971550"/>
            <a:ext cx="4757330" cy="3824520"/>
          </a:xfrm>
          <a:prstGeom prst="rect">
            <a:avLst/>
          </a:prstGeom>
          <a:noFill/>
          <a:ln w="136525" cap="rnd" cmpd="sng">
            <a:solidFill>
              <a:schemeClr val="tx1">
                <a:alpha val="12000"/>
              </a:schemeClr>
            </a:solidFill>
            <a:round/>
            <a:headEnd/>
            <a:tailEnd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DB163B-2DE6-C347-99AA-4692403DE8A8}"/>
              </a:ext>
            </a:extLst>
          </p:cNvPr>
          <p:cNvSpPr/>
          <p:nvPr/>
        </p:nvSpPr>
        <p:spPr bwMode="auto">
          <a:xfrm>
            <a:off x="271869" y="-1"/>
            <a:ext cx="4875215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A7C0A-C591-EB4B-AF12-D16A23F40911}"/>
              </a:ext>
            </a:extLst>
          </p:cNvPr>
          <p:cNvSpPr txBox="1"/>
          <p:nvPr/>
        </p:nvSpPr>
        <p:spPr>
          <a:xfrm>
            <a:off x="386169" y="0"/>
            <a:ext cx="4566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Silver image oxidation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15AF0A-FA4A-224A-A7BF-1F8ED0AE8753}"/>
              </a:ext>
            </a:extLst>
          </p:cNvPr>
          <p:cNvSpPr txBox="1">
            <a:spLocks/>
          </p:cNvSpPr>
          <p:nvPr/>
        </p:nvSpPr>
        <p:spPr bwMode="auto">
          <a:xfrm>
            <a:off x="5597388" y="2876550"/>
            <a:ext cx="3124200" cy="215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0" cap="none" spc="0">
                <a:ln>
                  <a:noFill/>
                </a:ln>
                <a:solidFill>
                  <a:srgbClr val="66361F"/>
                </a:solidFill>
                <a:effectLst/>
                <a:latin typeface="Neutra Text"/>
                <a:ea typeface="ＭＳ Ｐゴシック" pitchFamily="-105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>
                <a:solidFill>
                  <a:srgbClr val="D92A1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5" charset="0"/>
                <a:ea typeface="ＭＳ Ｐゴシック" pitchFamily="-105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FF6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Ellipt BT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Neutra Text Book" panose="02000000000000000000" pitchFamily="2" charset="0"/>
              </a:rPr>
              <a:t>Silver image particle breakdown:</a:t>
            </a:r>
          </a:p>
          <a:p>
            <a:pPr marL="457200" indent="-457200">
              <a:lnSpc>
                <a:spcPct val="100000"/>
              </a:lnSpc>
              <a:buClr>
                <a:srgbClr val="FFD549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  <a:latin typeface="Neutra Text Book" panose="02000000000000000000" pitchFamily="2" charset="0"/>
              </a:rPr>
              <a:t>Silver-mirroring</a:t>
            </a:r>
          </a:p>
          <a:p>
            <a:pPr marL="457200" indent="-457200">
              <a:lnSpc>
                <a:spcPct val="100000"/>
              </a:lnSpc>
              <a:buClr>
                <a:srgbClr val="FFD549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/>
                </a:solidFill>
                <a:effectLst/>
                <a:latin typeface="Neutra Text Book" panose="02000000000000000000" pitchFamily="2" charset="0"/>
              </a:rPr>
              <a:t>Fading</a:t>
            </a:r>
          </a:p>
        </p:txBody>
      </p:sp>
      <p:pic>
        <p:nvPicPr>
          <p:cNvPr id="8" name="Content Placeholder 7" descr="GEH 1978.0999.0018 Hine Man at stump in a NY Powerhouse for talk.jpg">
            <a:extLst>
              <a:ext uri="{FF2B5EF4-FFF2-40B4-BE49-F238E27FC236}">
                <a16:creationId xmlns:a16="http://schemas.microsoft.com/office/drawing/2014/main" id="{04E7FBC1-0058-4F40-8167-9C61ED72D4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5448" y="118242"/>
            <a:ext cx="1768079" cy="25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F5F019-B70C-1B4C-8AE4-55D1221A4727}"/>
              </a:ext>
            </a:extLst>
          </p:cNvPr>
          <p:cNvSpPr txBox="1"/>
          <p:nvPr/>
        </p:nvSpPr>
        <p:spPr>
          <a:xfrm>
            <a:off x="6172201" y="2647950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eutra Text Book" panose="02000000000000000000" pitchFamily="2" charset="0"/>
              </a:rPr>
              <a:t>Lewis Hine, George Eastman Museum</a:t>
            </a:r>
          </a:p>
        </p:txBody>
      </p:sp>
    </p:spTree>
    <p:extLst>
      <p:ext uri="{BB962C8B-B14F-4D97-AF65-F5344CB8AC3E}">
        <p14:creationId xmlns:p14="http://schemas.microsoft.com/office/powerpoint/2010/main" val="286182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72C814-1E2E-1545-9E51-640F44064894}"/>
              </a:ext>
            </a:extLst>
          </p:cNvPr>
          <p:cNvSpPr txBox="1">
            <a:spLocks/>
          </p:cNvSpPr>
          <p:nvPr/>
        </p:nvSpPr>
        <p:spPr bwMode="auto">
          <a:xfrm>
            <a:off x="500470" y="4324350"/>
            <a:ext cx="816469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9056" tIns="34529" rIns="69056" bIns="34529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  <a:cs typeface="ＭＳ Ｐゴシック" pitchFamily="-10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C37"/>
              </a:buClr>
              <a:buChar char="•"/>
              <a:defRPr kumimoji="1" sz="3600" b="0" i="0">
                <a:solidFill>
                  <a:schemeClr val="tx1"/>
                </a:solidFill>
                <a:effectLst/>
                <a:latin typeface="Neutra Text"/>
                <a:ea typeface="ＭＳ Ｐゴシック" pitchFamily="-10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Char char="•"/>
              <a:defRPr kumimoji="1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defTabSz="685800">
              <a:buClr>
                <a:srgbClr val="FFD549"/>
              </a:buClr>
            </a:pPr>
            <a:r>
              <a:rPr lang="en-US" sz="2800" kern="0" dirty="0"/>
              <a:t>1906 Earthquake negatives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ACD4C-AAE5-5646-8446-D56F3AB0714C}"/>
              </a:ext>
            </a:extLst>
          </p:cNvPr>
          <p:cNvSpPr/>
          <p:nvPr/>
        </p:nvSpPr>
        <p:spPr bwMode="auto">
          <a:xfrm>
            <a:off x="271869" y="-1"/>
            <a:ext cx="5443131" cy="70945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9056" tIns="34529" rIns="69056" bIns="34529" numCol="1" rtlCol="0" anchor="ctr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kumimoji="1" lang="en-US" sz="3600" baseline="-25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37064-4FA4-7647-BCDE-F280DBAA150C}"/>
              </a:ext>
            </a:extLst>
          </p:cNvPr>
          <p:cNvSpPr txBox="1"/>
          <p:nvPr/>
        </p:nvSpPr>
        <p:spPr>
          <a:xfrm>
            <a:off x="500470" y="0"/>
            <a:ext cx="506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eutra Text" panose="02000000000000000000" pitchFamily="2" charset="0"/>
              </a:rPr>
              <a:t>Mold and water damage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CDEBC-B5B9-DC4B-BF78-02E64E03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1200150"/>
            <a:ext cx="2969847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2DF240-D653-B34C-8F58-3661C8B27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894" y="1216390"/>
            <a:ext cx="3030905" cy="2879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E4D562-EBAA-6A4E-A972-6DD35D7F8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799" y="122097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126C5D-09C3-704B-9E2B-413F5ABE533C}"/>
              </a:ext>
            </a:extLst>
          </p:cNvPr>
          <p:cNvSpPr txBox="1"/>
          <p:nvPr/>
        </p:nvSpPr>
        <p:spPr>
          <a:xfrm>
            <a:off x="76201" y="4130418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Neutra Text Book" panose="02000000000000000000" pitchFamily="2" charset="0"/>
              </a:rPr>
              <a:t>Private Collection</a:t>
            </a:r>
          </a:p>
        </p:txBody>
      </p:sp>
    </p:spTree>
    <p:extLst>
      <p:ext uri="{BB962C8B-B14F-4D97-AF65-F5344CB8AC3E}">
        <p14:creationId xmlns:p14="http://schemas.microsoft.com/office/powerpoint/2010/main" val="935400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tructure of Photographs and Early Photography">
  <a:themeElements>
    <a:clrScheme name="Custom 6">
      <a:dk1>
        <a:sysClr val="windowText" lastClr="000000"/>
      </a:dk1>
      <a:lt1>
        <a:sysClr val="window" lastClr="FFFFFF"/>
      </a:lt1>
      <a:dk2>
        <a:srgbClr val="333333"/>
      </a:dk2>
      <a:lt2>
        <a:srgbClr val="EEECE1"/>
      </a:lt2>
      <a:accent1>
        <a:srgbClr val="333333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40"/>
      </a:hlink>
      <a:folHlink>
        <a:srgbClr val="80008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>
              <a:alpha val="50000"/>
            </a:schemeClr>
          </a:outerShdw>
        </a:effectLst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Blank Presentation.pot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8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63253</TotalTime>
  <Words>1673</Words>
  <Application>Microsoft Macintosh PowerPoint</Application>
  <PresentationFormat>On-screen Show (16:9)</PresentationFormat>
  <Paragraphs>342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ZapfEllipt BT</vt:lpstr>
      <vt:lpstr>Neutra Text Book</vt:lpstr>
      <vt:lpstr>Neutra Text-Book</vt:lpstr>
      <vt:lpstr>Times New Roman</vt:lpstr>
      <vt:lpstr>Neutra Text TF-Book</vt:lpstr>
      <vt:lpstr>Neutra Text</vt:lpstr>
      <vt:lpstr>Neutra Text Demi</vt:lpstr>
      <vt:lpstr>Calibri</vt:lpstr>
      <vt:lpstr>Arial</vt:lpstr>
      <vt:lpstr>Verdana</vt:lpstr>
      <vt:lpstr>Office Theme</vt:lpstr>
      <vt:lpstr>1_Structure of Photographs and Early Photography</vt:lpstr>
      <vt:lpstr>DECAY AND SAFETY  THE DIGITAL CAPTURE OF FILM</vt:lpstr>
      <vt:lpstr>Overview</vt:lpstr>
      <vt:lpstr>Film cross-sections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Plasticizer exudation from degrading film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Photography: Decade by Decade</dc:title>
  <dc:subject/>
  <dc:creator/>
  <cp:keywords/>
  <dc:description/>
  <cp:lastModifiedBy>Gawain Weaver</cp:lastModifiedBy>
  <cp:revision>823</cp:revision>
  <cp:lastPrinted>2019-03-12T22:30:52Z</cp:lastPrinted>
  <dcterms:created xsi:type="dcterms:W3CDTF">2010-11-18T21:53:47Z</dcterms:created>
  <dcterms:modified xsi:type="dcterms:W3CDTF">2019-03-19T23:11:36Z</dcterms:modified>
  <cp:category/>
</cp:coreProperties>
</file>